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20.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1.xml" ContentType="application/vnd.openxmlformats-officedocument.presentationml.notesSlide+xml"/>
  <Override PartName="/ppt/media/image44.jpeg" ContentType="image/jpe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6.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4.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1.png" ContentType="image/png"/>
  <Override PartName="/ppt/media/image3.png" ContentType="image/png"/>
  <Override PartName="/ppt/media/image5.png" ContentType="image/png"/>
  <Override PartName="/ppt/media/image6.png" ContentType="image/png"/>
  <Override PartName="/ppt/media/image15.jpeg" ContentType="image/jpeg"/>
  <Override PartName="/ppt/media/image14.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4630400" cy="8229600"/>
  <p:notesSz cx="8229600" cy="14630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p>
            <a:pPr algn="ctr"/>
            <a:r>
              <a:rPr b="0" lang="en-IN" sz="4400" spc="-1" strike="noStrike">
                <a:latin typeface="Arial"/>
              </a:rPr>
              <a:t>Click to move the slide</a:t>
            </a:r>
            <a:endParaRPr b="0" lang="en-IN"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p>
            <a:pPr algn="r"/>
            <a:fld id="{E5C12F50-7382-4FD7-A0C2-A59A1406468C}"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5320" cy="3085200"/>
          </a:xfrm>
          <a:prstGeom prst="rect">
            <a:avLst/>
          </a:prstGeom>
        </p:spPr>
      </p:sp>
      <p:sp>
        <p:nvSpPr>
          <p:cNvPr id="302"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03"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5320" cy="3085200"/>
          </a:xfrm>
          <a:prstGeom prst="rect">
            <a:avLst/>
          </a:prstGeom>
        </p:spPr>
      </p:sp>
      <p:sp>
        <p:nvSpPr>
          <p:cNvPr id="311"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12"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5320" cy="3085200"/>
          </a:xfrm>
          <a:prstGeom prst="rect">
            <a:avLst/>
          </a:prstGeom>
        </p:spPr>
      </p:sp>
      <p:sp>
        <p:nvSpPr>
          <p:cNvPr id="314"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15"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5320" cy="3085200"/>
          </a:xfrm>
          <a:prstGeom prst="rect">
            <a:avLst/>
          </a:prstGeom>
        </p:spPr>
      </p:sp>
      <p:sp>
        <p:nvSpPr>
          <p:cNvPr id="317"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18"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5320" cy="3085200"/>
          </a:xfrm>
          <a:prstGeom prst="rect">
            <a:avLst/>
          </a:prstGeom>
        </p:spPr>
      </p:sp>
      <p:sp>
        <p:nvSpPr>
          <p:cNvPr id="320"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21"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5320" cy="3085200"/>
          </a:xfrm>
          <a:prstGeom prst="rect">
            <a:avLst/>
          </a:prstGeom>
        </p:spPr>
      </p:sp>
      <p:sp>
        <p:nvSpPr>
          <p:cNvPr id="323"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24"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5320" cy="3085200"/>
          </a:xfrm>
          <a:prstGeom prst="rect">
            <a:avLst/>
          </a:prstGeom>
        </p:spPr>
      </p:sp>
      <p:sp>
        <p:nvSpPr>
          <p:cNvPr id="305"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06"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5320" cy="3085200"/>
          </a:xfrm>
          <a:prstGeom prst="rect">
            <a:avLst/>
          </a:prstGeom>
        </p:spPr>
      </p:sp>
      <p:sp>
        <p:nvSpPr>
          <p:cNvPr id="308" name="PlaceHolder 2"/>
          <p:cNvSpPr>
            <a:spLocks noGrp="1"/>
          </p:cNvSpPr>
          <p:nvPr>
            <p:ph type="body"/>
          </p:nvPr>
        </p:nvSpPr>
        <p:spPr>
          <a:xfrm>
            <a:off x="685800" y="4400640"/>
            <a:ext cx="5485320" cy="3599280"/>
          </a:xfrm>
          <a:prstGeom prst="rect">
            <a:avLst/>
          </a:prstGeom>
        </p:spPr>
        <p:txBody>
          <a:bodyPr lIns="0" rIns="0" tIns="0" bIns="0"/>
          <a:p>
            <a:endParaRPr b="0" lang="en-IN" sz="2000" spc="-1" strike="noStrike">
              <a:latin typeface="Arial"/>
            </a:endParaRPr>
          </a:p>
        </p:txBody>
      </p:sp>
      <p:sp>
        <p:nvSpPr>
          <p:cNvPr id="309" name="CustomShape 3"/>
          <p:cNvSpPr/>
          <p:nvPr/>
        </p:nvSpPr>
        <p:spPr>
          <a:xfrm>
            <a:off x="3884760" y="8685360"/>
            <a:ext cx="2970720" cy="45756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2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32" name="PlaceHolder 2"/>
          <p:cNvSpPr>
            <a:spLocks noGrp="1"/>
          </p:cNvSpPr>
          <p:nvPr>
            <p:ph type="body"/>
          </p:nvPr>
        </p:nvSpPr>
        <p:spPr>
          <a:xfrm>
            <a:off x="731520" y="1925640"/>
            <a:ext cx="4239360" cy="227628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731520" y="4418640"/>
            <a:ext cx="4239360" cy="227628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41"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43" name="PlaceHolder 2"/>
          <p:cNvSpPr>
            <a:spLocks noGrp="1"/>
          </p:cNvSpPr>
          <p:nvPr>
            <p:ph type="body"/>
          </p:nvPr>
        </p:nvSpPr>
        <p:spPr>
          <a:xfrm>
            <a:off x="731520" y="1925640"/>
            <a:ext cx="1316700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45"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50"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3"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54"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58"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62" name="PlaceHolder 2"/>
          <p:cNvSpPr>
            <a:spLocks noGrp="1"/>
          </p:cNvSpPr>
          <p:nvPr>
            <p:ph type="body"/>
          </p:nvPr>
        </p:nvSpPr>
        <p:spPr>
          <a:xfrm>
            <a:off x="731520" y="1925640"/>
            <a:ext cx="13167000" cy="227628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65"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70" name="PlaceHolder 2"/>
          <p:cNvSpPr>
            <a:spLocks noGrp="1"/>
          </p:cNvSpPr>
          <p:nvPr>
            <p:ph type="body"/>
          </p:nvPr>
        </p:nvSpPr>
        <p:spPr>
          <a:xfrm>
            <a:off x="731520" y="1925640"/>
            <a:ext cx="4239360" cy="227628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5183280" y="1925640"/>
            <a:ext cx="4239360" cy="227628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9635040" y="1925640"/>
            <a:ext cx="4239360" cy="227628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731520" y="4418640"/>
            <a:ext cx="4239360" cy="227628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5183280" y="4418640"/>
            <a:ext cx="4239360" cy="227628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9635040" y="4418640"/>
            <a:ext cx="423936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79" name="PlaceHolder 2"/>
          <p:cNvSpPr>
            <a:spLocks noGrp="1"/>
          </p:cNvSpPr>
          <p:nvPr>
            <p:ph type="subTitle"/>
          </p:nvPr>
        </p:nvSpPr>
        <p:spPr>
          <a:xfrm>
            <a:off x="731520" y="1925640"/>
            <a:ext cx="13167000" cy="4772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81" name="PlaceHolder 2"/>
          <p:cNvSpPr>
            <a:spLocks noGrp="1"/>
          </p:cNvSpPr>
          <p:nvPr>
            <p:ph type="body"/>
          </p:nvPr>
        </p:nvSpPr>
        <p:spPr>
          <a:xfrm>
            <a:off x="731520" y="1925640"/>
            <a:ext cx="1316700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83"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88"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92"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96"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100" name="PlaceHolder 2"/>
          <p:cNvSpPr>
            <a:spLocks noGrp="1"/>
          </p:cNvSpPr>
          <p:nvPr>
            <p:ph type="body"/>
          </p:nvPr>
        </p:nvSpPr>
        <p:spPr>
          <a:xfrm>
            <a:off x="731520" y="1925640"/>
            <a:ext cx="13167000" cy="227628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103"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108" name="PlaceHolder 2"/>
          <p:cNvSpPr>
            <a:spLocks noGrp="1"/>
          </p:cNvSpPr>
          <p:nvPr>
            <p:ph type="body"/>
          </p:nvPr>
        </p:nvSpPr>
        <p:spPr>
          <a:xfrm>
            <a:off x="731520" y="1925640"/>
            <a:ext cx="4239360" cy="227628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5183280" y="1925640"/>
            <a:ext cx="4239360" cy="227628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9635040" y="1925640"/>
            <a:ext cx="4239360" cy="227628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731520" y="4418640"/>
            <a:ext cx="4239360" cy="227628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5183280" y="4418640"/>
            <a:ext cx="4239360" cy="227628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9635040" y="4418640"/>
            <a:ext cx="423936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16"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6640" cy="137340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1" name="PlaceHolder 2"/>
          <p:cNvSpPr>
            <a:spLocks noGrp="1"/>
          </p:cNvSpPr>
          <p:nvPr>
            <p:ph type="body"/>
          </p:nvPr>
        </p:nvSpPr>
        <p:spPr>
          <a:xfrm>
            <a:off x="731520" y="1925640"/>
            <a:ext cx="13166640" cy="47721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731520" y="328320"/>
            <a:ext cx="13167000" cy="137376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3.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121" name="CustomShape 2"/>
          <p:cNvSpPr/>
          <p:nvPr/>
        </p:nvSpPr>
        <p:spPr>
          <a:xfrm>
            <a:off x="360" y="0"/>
            <a:ext cx="14629320" cy="8228520"/>
          </a:xfrm>
          <a:prstGeom prst="rect">
            <a:avLst/>
          </a:prstGeom>
          <a:solidFill>
            <a:srgbClr val="fff8f0"/>
          </a:solidFill>
          <a:ln>
            <a:noFill/>
          </a:ln>
        </p:spPr>
        <p:style>
          <a:lnRef idx="0"/>
          <a:fillRef idx="0"/>
          <a:effectRef idx="0"/>
          <a:fontRef idx="minor"/>
        </p:style>
      </p:sp>
      <p:pic>
        <p:nvPicPr>
          <p:cNvPr id="122" name="Image 0" descr=""/>
          <p:cNvPicPr/>
          <p:nvPr/>
        </p:nvPicPr>
        <p:blipFill>
          <a:blip r:embed="rId1"/>
          <a:stretch/>
        </p:blipFill>
        <p:spPr>
          <a:xfrm>
            <a:off x="0" y="0"/>
            <a:ext cx="5485320" cy="8228520"/>
          </a:xfrm>
          <a:prstGeom prst="rect">
            <a:avLst/>
          </a:prstGeom>
          <a:ln>
            <a:noFill/>
          </a:ln>
        </p:spPr>
      </p:pic>
      <p:sp>
        <p:nvSpPr>
          <p:cNvPr id="123" name="CustomShape 3"/>
          <p:cNvSpPr/>
          <p:nvPr/>
        </p:nvSpPr>
        <p:spPr>
          <a:xfrm>
            <a:off x="6280200" y="2240640"/>
            <a:ext cx="7555320" cy="1955520"/>
          </a:xfrm>
          <a:prstGeom prst="rect">
            <a:avLst/>
          </a:prstGeom>
          <a:noFill/>
          <a:ln>
            <a:noFill/>
          </a:ln>
        </p:spPr>
        <p:style>
          <a:lnRef idx="0"/>
          <a:fillRef idx="0"/>
          <a:effectRef idx="0"/>
          <a:fontRef idx="minor"/>
        </p:style>
        <p:txBody>
          <a:bodyPr lIns="90000" rIns="90000" tIns="45000" bIns="45000"/>
          <a:p>
            <a:pPr>
              <a:lnSpc>
                <a:spcPts val="7702"/>
              </a:lnSpc>
            </a:pPr>
            <a:endParaRPr b="0" lang="en-IN" sz="1800" spc="-1" strike="noStrike">
              <a:latin typeface="Arial"/>
            </a:endParaRPr>
          </a:p>
          <a:p>
            <a:pPr>
              <a:lnSpc>
                <a:spcPts val="7702"/>
              </a:lnSpc>
            </a:pPr>
            <a:r>
              <a:rPr b="0" lang="en-IN" sz="6160" spc="-180" strike="noStrike">
                <a:solidFill>
                  <a:srgbClr val="2c3f42"/>
                </a:solidFill>
                <a:latin typeface="Bitter"/>
                <a:ea typeface="Bitter"/>
              </a:rPr>
              <a:t>Big Mart Sales Prediction</a:t>
            </a:r>
            <a:endParaRPr b="0" lang="en-IN" sz="6160" spc="-1" strike="noStrike">
              <a:latin typeface="Arial"/>
            </a:endParaRPr>
          </a:p>
        </p:txBody>
      </p:sp>
      <p:pic>
        <p:nvPicPr>
          <p:cNvPr id="124" name="" descr=""/>
          <p:cNvPicPr/>
          <p:nvPr/>
        </p:nvPicPr>
        <p:blipFill>
          <a:blip r:embed="rId2"/>
          <a:stretch/>
        </p:blipFill>
        <p:spPr>
          <a:xfrm>
            <a:off x="360000" y="1944000"/>
            <a:ext cx="4764240" cy="46792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185"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186" name="Image 0" descr=""/>
          <p:cNvPicPr/>
          <p:nvPr/>
        </p:nvPicPr>
        <p:blipFill>
          <a:blip r:embed="rId1"/>
          <a:stretch/>
        </p:blipFill>
        <p:spPr>
          <a:xfrm>
            <a:off x="0" y="0"/>
            <a:ext cx="5485320" cy="8228520"/>
          </a:xfrm>
          <a:prstGeom prst="rect">
            <a:avLst/>
          </a:prstGeom>
          <a:ln>
            <a:noFill/>
          </a:ln>
        </p:spPr>
      </p:pic>
      <p:sp>
        <p:nvSpPr>
          <p:cNvPr id="187" name="CustomShape 3"/>
          <p:cNvSpPr/>
          <p:nvPr/>
        </p:nvSpPr>
        <p:spPr>
          <a:xfrm>
            <a:off x="6226200" y="750600"/>
            <a:ext cx="7663320" cy="1319760"/>
          </a:xfrm>
          <a:prstGeom prst="rect">
            <a:avLst/>
          </a:prstGeom>
          <a:noFill/>
          <a:ln>
            <a:noFill/>
          </a:ln>
        </p:spPr>
        <p:style>
          <a:lnRef idx="0"/>
          <a:fillRef idx="0"/>
          <a:effectRef idx="0"/>
          <a:fontRef idx="minor"/>
        </p:style>
        <p:txBody>
          <a:bodyPr lIns="90000" rIns="90000" tIns="45000" bIns="45000"/>
          <a:p>
            <a:pPr>
              <a:lnSpc>
                <a:spcPts val="5202"/>
              </a:lnSpc>
            </a:pPr>
            <a:r>
              <a:rPr b="0" lang="en-IN" sz="4160" spc="-117" strike="noStrike">
                <a:solidFill>
                  <a:srgbClr val="2c3f42"/>
                </a:solidFill>
                <a:latin typeface="Bitter"/>
                <a:ea typeface="Bitter"/>
              </a:rPr>
              <a:t>Data Collection and Preprocessing</a:t>
            </a:r>
            <a:endParaRPr b="0" lang="en-IN" sz="4160" spc="-1" strike="noStrike">
              <a:latin typeface="Arial"/>
            </a:endParaRPr>
          </a:p>
        </p:txBody>
      </p:sp>
      <p:sp>
        <p:nvSpPr>
          <p:cNvPr id="188" name="CustomShape 4"/>
          <p:cNvSpPr/>
          <p:nvPr/>
        </p:nvSpPr>
        <p:spPr>
          <a:xfrm>
            <a:off x="6530040" y="2388600"/>
            <a:ext cx="25200" cy="5089320"/>
          </a:xfrm>
          <a:prstGeom prst="roundRect">
            <a:avLst>
              <a:gd name="adj" fmla="val 337377"/>
            </a:avLst>
          </a:prstGeom>
          <a:solidFill>
            <a:srgbClr val="e2c8b5"/>
          </a:solidFill>
          <a:ln>
            <a:noFill/>
          </a:ln>
        </p:spPr>
        <p:style>
          <a:lnRef idx="0"/>
          <a:fillRef idx="0"/>
          <a:effectRef idx="0"/>
          <a:fontRef idx="minor"/>
        </p:style>
      </p:sp>
      <p:sp>
        <p:nvSpPr>
          <p:cNvPr id="189" name="CustomShape 5"/>
          <p:cNvSpPr/>
          <p:nvPr/>
        </p:nvSpPr>
        <p:spPr>
          <a:xfrm>
            <a:off x="6780960" y="2850840"/>
            <a:ext cx="738720" cy="25200"/>
          </a:xfrm>
          <a:prstGeom prst="roundRect">
            <a:avLst>
              <a:gd name="adj" fmla="val 337377"/>
            </a:avLst>
          </a:prstGeom>
          <a:solidFill>
            <a:srgbClr val="e2c8b5"/>
          </a:solidFill>
          <a:ln>
            <a:noFill/>
          </a:ln>
        </p:spPr>
        <p:style>
          <a:lnRef idx="0"/>
          <a:fillRef idx="0"/>
          <a:effectRef idx="0"/>
          <a:fontRef idx="minor"/>
        </p:style>
      </p:sp>
      <p:sp>
        <p:nvSpPr>
          <p:cNvPr id="190" name="CustomShape 6"/>
          <p:cNvSpPr/>
          <p:nvPr/>
        </p:nvSpPr>
        <p:spPr>
          <a:xfrm>
            <a:off x="6305400" y="2626200"/>
            <a:ext cx="474480" cy="474480"/>
          </a:xfrm>
          <a:prstGeom prst="roundRect">
            <a:avLst>
              <a:gd name="adj" fmla="val 18668"/>
            </a:avLst>
          </a:prstGeom>
          <a:solidFill>
            <a:srgbClr val="fce2cf"/>
          </a:solidFill>
          <a:ln w="7560">
            <a:solidFill>
              <a:srgbClr val="e2c8b5"/>
            </a:solidFill>
            <a:round/>
          </a:ln>
        </p:spPr>
        <p:style>
          <a:lnRef idx="0"/>
          <a:fillRef idx="0"/>
          <a:effectRef idx="0"/>
          <a:fontRef idx="minor"/>
        </p:style>
      </p:sp>
      <p:sp>
        <p:nvSpPr>
          <p:cNvPr id="191" name="CustomShape 7"/>
          <p:cNvSpPr/>
          <p:nvPr/>
        </p:nvSpPr>
        <p:spPr>
          <a:xfrm>
            <a:off x="6482160" y="2705400"/>
            <a:ext cx="120960" cy="316080"/>
          </a:xfrm>
          <a:prstGeom prst="rect">
            <a:avLst/>
          </a:prstGeom>
          <a:noFill/>
          <a:ln>
            <a:noFill/>
          </a:ln>
        </p:spPr>
        <p:style>
          <a:lnRef idx="0"/>
          <a:fillRef idx="0"/>
          <a:effectRef idx="0"/>
          <a:fontRef idx="minor"/>
        </p:style>
        <p:txBody>
          <a:bodyPr wrap="none" lIns="90000" rIns="90000" tIns="45000" bIns="45000"/>
          <a:p>
            <a:pPr algn="ctr">
              <a:lnSpc>
                <a:spcPts val="2497"/>
              </a:lnSpc>
            </a:pPr>
            <a:r>
              <a:rPr b="0" lang="en-IN" sz="2500" spc="-66" strike="noStrike">
                <a:solidFill>
                  <a:srgbClr val="2b2e3c"/>
                </a:solidFill>
                <a:latin typeface="Bitter"/>
                <a:ea typeface="Bitter"/>
              </a:rPr>
              <a:t>1</a:t>
            </a:r>
            <a:endParaRPr b="0" lang="en-IN" sz="2500" spc="-1" strike="noStrike">
              <a:latin typeface="Arial"/>
            </a:endParaRPr>
          </a:p>
        </p:txBody>
      </p:sp>
      <p:sp>
        <p:nvSpPr>
          <p:cNvPr id="192" name="CustomShape 8"/>
          <p:cNvSpPr/>
          <p:nvPr/>
        </p:nvSpPr>
        <p:spPr>
          <a:xfrm>
            <a:off x="7705440" y="2599920"/>
            <a:ext cx="2640960" cy="329040"/>
          </a:xfrm>
          <a:prstGeom prst="rect">
            <a:avLst/>
          </a:prstGeom>
          <a:noFill/>
          <a:ln>
            <a:noFill/>
          </a:ln>
        </p:spPr>
        <p:style>
          <a:lnRef idx="0"/>
          <a:fillRef idx="0"/>
          <a:effectRef idx="0"/>
          <a:fontRef idx="minor"/>
        </p:style>
        <p:txBody>
          <a:bodyPr wrap="none" lIns="90000" rIns="90000" tIns="45000" bIns="45000"/>
          <a:p>
            <a:pPr>
              <a:lnSpc>
                <a:spcPts val="2599"/>
              </a:lnSpc>
            </a:pPr>
            <a:r>
              <a:rPr b="0" lang="en-IN" sz="2080" spc="-55" strike="noStrike">
                <a:solidFill>
                  <a:srgbClr val="2b2e3c"/>
                </a:solidFill>
                <a:latin typeface="Bitter"/>
                <a:ea typeface="Bitter"/>
              </a:rPr>
              <a:t>Data Gathering</a:t>
            </a:r>
            <a:endParaRPr b="0" lang="en-IN" sz="2080" spc="-1" strike="noStrike">
              <a:latin typeface="Arial"/>
            </a:endParaRPr>
          </a:p>
        </p:txBody>
      </p:sp>
      <p:sp>
        <p:nvSpPr>
          <p:cNvPr id="193" name="CustomShape 9"/>
          <p:cNvSpPr/>
          <p:nvPr/>
        </p:nvSpPr>
        <p:spPr>
          <a:xfrm>
            <a:off x="7705440" y="3056760"/>
            <a:ext cx="6184080" cy="675360"/>
          </a:xfrm>
          <a:prstGeom prst="rect">
            <a:avLst/>
          </a:prstGeom>
          <a:noFill/>
          <a:ln>
            <a:noFill/>
          </a:ln>
        </p:spPr>
        <p:style>
          <a:lnRef idx="0"/>
          <a:fillRef idx="0"/>
          <a:effectRef idx="0"/>
          <a:fontRef idx="minor"/>
        </p:style>
        <p:txBody>
          <a:bodyPr lIns="90000" rIns="90000" tIns="45000" bIns="45000"/>
          <a:p>
            <a:pPr>
              <a:lnSpc>
                <a:spcPts val="2662"/>
              </a:lnSpc>
            </a:pPr>
            <a:r>
              <a:rPr b="0" lang="en-IN" sz="1670" spc="-26" strike="noStrike">
                <a:solidFill>
                  <a:srgbClr val="2b2e3c"/>
                </a:solidFill>
                <a:latin typeface="Open Sans"/>
                <a:ea typeface="Open Sans"/>
              </a:rPr>
              <a:t>Collect historical sales data, product information, and store-level attributes from Big Mart's internal systems.</a:t>
            </a:r>
            <a:endParaRPr b="0" lang="en-IN" sz="1670" spc="-1" strike="noStrike">
              <a:latin typeface="Arial"/>
            </a:endParaRPr>
          </a:p>
        </p:txBody>
      </p:sp>
      <p:sp>
        <p:nvSpPr>
          <p:cNvPr id="194" name="CustomShape 10"/>
          <p:cNvSpPr/>
          <p:nvPr/>
        </p:nvSpPr>
        <p:spPr>
          <a:xfrm>
            <a:off x="6780960" y="4618080"/>
            <a:ext cx="738720" cy="25200"/>
          </a:xfrm>
          <a:prstGeom prst="roundRect">
            <a:avLst>
              <a:gd name="adj" fmla="val 337377"/>
            </a:avLst>
          </a:prstGeom>
          <a:solidFill>
            <a:srgbClr val="e2c8b5"/>
          </a:solidFill>
          <a:ln>
            <a:noFill/>
          </a:ln>
        </p:spPr>
        <p:style>
          <a:lnRef idx="0"/>
          <a:fillRef idx="0"/>
          <a:effectRef idx="0"/>
          <a:fontRef idx="minor"/>
        </p:style>
      </p:sp>
      <p:sp>
        <p:nvSpPr>
          <p:cNvPr id="195" name="CustomShape 11"/>
          <p:cNvSpPr/>
          <p:nvPr/>
        </p:nvSpPr>
        <p:spPr>
          <a:xfrm>
            <a:off x="6305400" y="4393440"/>
            <a:ext cx="474480" cy="474480"/>
          </a:xfrm>
          <a:prstGeom prst="roundRect">
            <a:avLst>
              <a:gd name="adj" fmla="val 18668"/>
            </a:avLst>
          </a:prstGeom>
          <a:solidFill>
            <a:srgbClr val="fce2cf"/>
          </a:solidFill>
          <a:ln w="7560">
            <a:solidFill>
              <a:srgbClr val="e2c8b5"/>
            </a:solidFill>
            <a:round/>
          </a:ln>
        </p:spPr>
        <p:style>
          <a:lnRef idx="0"/>
          <a:fillRef idx="0"/>
          <a:effectRef idx="0"/>
          <a:fontRef idx="minor"/>
        </p:style>
      </p:sp>
      <p:sp>
        <p:nvSpPr>
          <p:cNvPr id="196" name="CustomShape 12"/>
          <p:cNvSpPr/>
          <p:nvPr/>
        </p:nvSpPr>
        <p:spPr>
          <a:xfrm>
            <a:off x="6460560" y="4472640"/>
            <a:ext cx="163800" cy="316080"/>
          </a:xfrm>
          <a:prstGeom prst="rect">
            <a:avLst/>
          </a:prstGeom>
          <a:noFill/>
          <a:ln>
            <a:noFill/>
          </a:ln>
        </p:spPr>
        <p:style>
          <a:lnRef idx="0"/>
          <a:fillRef idx="0"/>
          <a:effectRef idx="0"/>
          <a:fontRef idx="minor"/>
        </p:style>
        <p:txBody>
          <a:bodyPr wrap="none" lIns="90000" rIns="90000" tIns="45000" bIns="45000"/>
          <a:p>
            <a:pPr algn="ctr">
              <a:lnSpc>
                <a:spcPts val="2497"/>
              </a:lnSpc>
            </a:pPr>
            <a:r>
              <a:rPr b="0" lang="en-IN" sz="2500" spc="-66" strike="noStrike">
                <a:solidFill>
                  <a:srgbClr val="2b2e3c"/>
                </a:solidFill>
                <a:latin typeface="Bitter"/>
                <a:ea typeface="Bitter"/>
              </a:rPr>
              <a:t>2</a:t>
            </a:r>
            <a:endParaRPr b="0" lang="en-IN" sz="2500" spc="-1" strike="noStrike">
              <a:latin typeface="Arial"/>
            </a:endParaRPr>
          </a:p>
        </p:txBody>
      </p:sp>
      <p:sp>
        <p:nvSpPr>
          <p:cNvPr id="197" name="CustomShape 13"/>
          <p:cNvSpPr/>
          <p:nvPr/>
        </p:nvSpPr>
        <p:spPr>
          <a:xfrm>
            <a:off x="7705440" y="4367160"/>
            <a:ext cx="2640960" cy="329040"/>
          </a:xfrm>
          <a:prstGeom prst="rect">
            <a:avLst/>
          </a:prstGeom>
          <a:noFill/>
          <a:ln>
            <a:noFill/>
          </a:ln>
        </p:spPr>
        <p:style>
          <a:lnRef idx="0"/>
          <a:fillRef idx="0"/>
          <a:effectRef idx="0"/>
          <a:fontRef idx="minor"/>
        </p:style>
        <p:txBody>
          <a:bodyPr wrap="none" lIns="90000" rIns="90000" tIns="45000" bIns="45000"/>
          <a:p>
            <a:pPr>
              <a:lnSpc>
                <a:spcPts val="2599"/>
              </a:lnSpc>
            </a:pPr>
            <a:r>
              <a:rPr b="0" lang="en-IN" sz="2080" spc="-55" strike="noStrike">
                <a:solidFill>
                  <a:srgbClr val="2b2e3c"/>
                </a:solidFill>
                <a:latin typeface="Bitter"/>
                <a:ea typeface="Bitter"/>
              </a:rPr>
              <a:t>Data Cleaning</a:t>
            </a:r>
            <a:endParaRPr b="0" lang="en-IN" sz="2080" spc="-1" strike="noStrike">
              <a:latin typeface="Arial"/>
            </a:endParaRPr>
          </a:p>
        </p:txBody>
      </p:sp>
      <p:sp>
        <p:nvSpPr>
          <p:cNvPr id="198" name="CustomShape 14"/>
          <p:cNvSpPr/>
          <p:nvPr/>
        </p:nvSpPr>
        <p:spPr>
          <a:xfrm>
            <a:off x="7705440" y="4824000"/>
            <a:ext cx="6184080" cy="675360"/>
          </a:xfrm>
          <a:prstGeom prst="rect">
            <a:avLst/>
          </a:prstGeom>
          <a:noFill/>
          <a:ln>
            <a:noFill/>
          </a:ln>
        </p:spPr>
        <p:style>
          <a:lnRef idx="0"/>
          <a:fillRef idx="0"/>
          <a:effectRef idx="0"/>
          <a:fontRef idx="minor"/>
        </p:style>
        <p:txBody>
          <a:bodyPr lIns="90000" rIns="90000" tIns="45000" bIns="45000"/>
          <a:p>
            <a:pPr>
              <a:lnSpc>
                <a:spcPts val="2662"/>
              </a:lnSpc>
            </a:pPr>
            <a:r>
              <a:rPr b="0" lang="en-IN" sz="1670" spc="-26" strike="noStrike">
                <a:solidFill>
                  <a:srgbClr val="2b2e3c"/>
                </a:solidFill>
                <a:latin typeface="Open Sans"/>
                <a:ea typeface="Open Sans"/>
              </a:rPr>
              <a:t>Handle missing values, remove outliers, and ensure data consistency and quality.</a:t>
            </a:r>
            <a:endParaRPr b="0" lang="en-IN" sz="1670" spc="-1" strike="noStrike">
              <a:latin typeface="Arial"/>
            </a:endParaRPr>
          </a:p>
        </p:txBody>
      </p:sp>
      <p:sp>
        <p:nvSpPr>
          <p:cNvPr id="199" name="CustomShape 15"/>
          <p:cNvSpPr/>
          <p:nvPr/>
        </p:nvSpPr>
        <p:spPr>
          <a:xfrm>
            <a:off x="6780960" y="6385320"/>
            <a:ext cx="738720" cy="25200"/>
          </a:xfrm>
          <a:prstGeom prst="roundRect">
            <a:avLst>
              <a:gd name="adj" fmla="val 337377"/>
            </a:avLst>
          </a:prstGeom>
          <a:solidFill>
            <a:srgbClr val="e2c8b5"/>
          </a:solidFill>
          <a:ln>
            <a:noFill/>
          </a:ln>
        </p:spPr>
        <p:style>
          <a:lnRef idx="0"/>
          <a:fillRef idx="0"/>
          <a:effectRef idx="0"/>
          <a:fontRef idx="minor"/>
        </p:style>
      </p:sp>
      <p:sp>
        <p:nvSpPr>
          <p:cNvPr id="200" name="CustomShape 16"/>
          <p:cNvSpPr/>
          <p:nvPr/>
        </p:nvSpPr>
        <p:spPr>
          <a:xfrm>
            <a:off x="6305400" y="6160680"/>
            <a:ext cx="474480" cy="474480"/>
          </a:xfrm>
          <a:prstGeom prst="roundRect">
            <a:avLst>
              <a:gd name="adj" fmla="val 18668"/>
            </a:avLst>
          </a:prstGeom>
          <a:solidFill>
            <a:srgbClr val="fce2cf"/>
          </a:solidFill>
          <a:ln w="7560">
            <a:solidFill>
              <a:srgbClr val="e2c8b5"/>
            </a:solidFill>
            <a:round/>
          </a:ln>
        </p:spPr>
        <p:style>
          <a:lnRef idx="0"/>
          <a:fillRef idx="0"/>
          <a:effectRef idx="0"/>
          <a:fontRef idx="minor"/>
        </p:style>
      </p:sp>
      <p:sp>
        <p:nvSpPr>
          <p:cNvPr id="201" name="CustomShape 17"/>
          <p:cNvSpPr/>
          <p:nvPr/>
        </p:nvSpPr>
        <p:spPr>
          <a:xfrm>
            <a:off x="6456960" y="6239880"/>
            <a:ext cx="170640" cy="316080"/>
          </a:xfrm>
          <a:prstGeom prst="rect">
            <a:avLst/>
          </a:prstGeom>
          <a:noFill/>
          <a:ln>
            <a:noFill/>
          </a:ln>
        </p:spPr>
        <p:style>
          <a:lnRef idx="0"/>
          <a:fillRef idx="0"/>
          <a:effectRef idx="0"/>
          <a:fontRef idx="minor"/>
        </p:style>
        <p:txBody>
          <a:bodyPr wrap="none" lIns="90000" rIns="90000" tIns="45000" bIns="45000"/>
          <a:p>
            <a:pPr algn="ctr">
              <a:lnSpc>
                <a:spcPts val="2497"/>
              </a:lnSpc>
            </a:pPr>
            <a:r>
              <a:rPr b="0" lang="en-IN" sz="2500" spc="-66" strike="noStrike">
                <a:solidFill>
                  <a:srgbClr val="2b2e3c"/>
                </a:solidFill>
                <a:latin typeface="Bitter"/>
                <a:ea typeface="Bitter"/>
              </a:rPr>
              <a:t>3</a:t>
            </a:r>
            <a:endParaRPr b="0" lang="en-IN" sz="2500" spc="-1" strike="noStrike">
              <a:latin typeface="Arial"/>
            </a:endParaRPr>
          </a:p>
        </p:txBody>
      </p:sp>
      <p:sp>
        <p:nvSpPr>
          <p:cNvPr id="202" name="CustomShape 18"/>
          <p:cNvSpPr/>
          <p:nvPr/>
        </p:nvSpPr>
        <p:spPr>
          <a:xfrm>
            <a:off x="7705440" y="6134400"/>
            <a:ext cx="2640960" cy="329040"/>
          </a:xfrm>
          <a:prstGeom prst="rect">
            <a:avLst/>
          </a:prstGeom>
          <a:noFill/>
          <a:ln>
            <a:noFill/>
          </a:ln>
        </p:spPr>
        <p:style>
          <a:lnRef idx="0"/>
          <a:fillRef idx="0"/>
          <a:effectRef idx="0"/>
          <a:fontRef idx="minor"/>
        </p:style>
        <p:txBody>
          <a:bodyPr wrap="none" lIns="90000" rIns="90000" tIns="45000" bIns="45000"/>
          <a:p>
            <a:pPr>
              <a:lnSpc>
                <a:spcPts val="2599"/>
              </a:lnSpc>
            </a:pPr>
            <a:r>
              <a:rPr b="0" lang="en-IN" sz="2080" spc="-55" strike="noStrike">
                <a:solidFill>
                  <a:srgbClr val="2b2e3c"/>
                </a:solidFill>
                <a:latin typeface="Bitter"/>
                <a:ea typeface="Bitter"/>
              </a:rPr>
              <a:t>Feature Extraction</a:t>
            </a:r>
            <a:endParaRPr b="0" lang="en-IN" sz="2080" spc="-1" strike="noStrike">
              <a:latin typeface="Arial"/>
            </a:endParaRPr>
          </a:p>
        </p:txBody>
      </p:sp>
      <p:sp>
        <p:nvSpPr>
          <p:cNvPr id="203" name="CustomShape 19"/>
          <p:cNvSpPr/>
          <p:nvPr/>
        </p:nvSpPr>
        <p:spPr>
          <a:xfrm>
            <a:off x="7705440" y="6591240"/>
            <a:ext cx="6184080" cy="675360"/>
          </a:xfrm>
          <a:prstGeom prst="rect">
            <a:avLst/>
          </a:prstGeom>
          <a:noFill/>
          <a:ln>
            <a:noFill/>
          </a:ln>
        </p:spPr>
        <p:style>
          <a:lnRef idx="0"/>
          <a:fillRef idx="0"/>
          <a:effectRef idx="0"/>
          <a:fontRef idx="minor"/>
        </p:style>
        <p:txBody>
          <a:bodyPr lIns="90000" rIns="90000" tIns="45000" bIns="45000"/>
          <a:p>
            <a:pPr>
              <a:lnSpc>
                <a:spcPts val="2662"/>
              </a:lnSpc>
            </a:pPr>
            <a:r>
              <a:rPr b="0" lang="en-IN" sz="1670" spc="-26" strike="noStrike">
                <a:solidFill>
                  <a:srgbClr val="2b2e3c"/>
                </a:solidFill>
                <a:latin typeface="Open Sans"/>
                <a:ea typeface="Open Sans"/>
              </a:rPr>
              <a:t>Extract relevant features from the raw data, such as product categories, store locations, and promotional activities.</a:t>
            </a:r>
            <a:endParaRPr b="0" lang="en-IN" sz="1670" spc="-1" strike="noStrike">
              <a:latin typeface="Arial"/>
            </a:endParaRPr>
          </a:p>
        </p:txBody>
      </p:sp>
      <p:pic>
        <p:nvPicPr>
          <p:cNvPr id="204" name="" descr=""/>
          <p:cNvPicPr/>
          <p:nvPr/>
        </p:nvPicPr>
        <p:blipFill>
          <a:blip r:embed="rId2"/>
          <a:stretch/>
        </p:blipFill>
        <p:spPr>
          <a:xfrm>
            <a:off x="360000" y="2664000"/>
            <a:ext cx="4823280" cy="32392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206"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207" name="Image 0" descr=""/>
          <p:cNvPicPr/>
          <p:nvPr/>
        </p:nvPicPr>
        <p:blipFill>
          <a:blip r:embed="rId1"/>
          <a:stretch/>
        </p:blipFill>
        <p:spPr>
          <a:xfrm>
            <a:off x="0" y="0"/>
            <a:ext cx="14629320" cy="2834280"/>
          </a:xfrm>
          <a:prstGeom prst="rect">
            <a:avLst/>
          </a:prstGeom>
          <a:ln>
            <a:noFill/>
          </a:ln>
        </p:spPr>
      </p:pic>
      <p:sp>
        <p:nvSpPr>
          <p:cNvPr id="208" name="CustomShape 3"/>
          <p:cNvSpPr/>
          <p:nvPr/>
        </p:nvSpPr>
        <p:spPr>
          <a:xfrm>
            <a:off x="793800" y="3639960"/>
            <a:ext cx="7238160" cy="707760"/>
          </a:xfrm>
          <a:prstGeom prst="rect">
            <a:avLst/>
          </a:prstGeom>
          <a:noFill/>
          <a:ln>
            <a:noFill/>
          </a:ln>
        </p:spPr>
        <p:style>
          <a:lnRef idx="0"/>
          <a:fillRef idx="0"/>
          <a:effectRef idx="0"/>
          <a:fontRef idx="minor"/>
        </p:style>
        <p:txBody>
          <a:bodyPr wrap="none" lIns="90000" rIns="90000" tIns="45000" bIns="45000"/>
          <a:p>
            <a:pPr>
              <a:lnSpc>
                <a:spcPts val="5581"/>
              </a:lnSpc>
            </a:pPr>
            <a:r>
              <a:rPr b="0" lang="en-IN" sz="4470" spc="-126" strike="noStrike">
                <a:solidFill>
                  <a:srgbClr val="2c3f42"/>
                </a:solidFill>
                <a:latin typeface="Bitter"/>
                <a:ea typeface="Bitter"/>
              </a:rPr>
              <a:t>Model Selection and Training</a:t>
            </a:r>
            <a:endParaRPr b="0" lang="en-IN" sz="4470" spc="-1" strike="noStrike">
              <a:latin typeface="Arial"/>
            </a:endParaRPr>
          </a:p>
        </p:txBody>
      </p:sp>
      <p:pic>
        <p:nvPicPr>
          <p:cNvPr id="209" name="Image 1" descr=""/>
          <p:cNvPicPr/>
          <p:nvPr/>
        </p:nvPicPr>
        <p:blipFill>
          <a:blip r:embed="rId2"/>
          <a:stretch/>
        </p:blipFill>
        <p:spPr>
          <a:xfrm>
            <a:off x="793800" y="4689000"/>
            <a:ext cx="565920" cy="565920"/>
          </a:xfrm>
          <a:prstGeom prst="rect">
            <a:avLst/>
          </a:prstGeom>
          <a:ln>
            <a:noFill/>
          </a:ln>
        </p:spPr>
      </p:pic>
      <p:sp>
        <p:nvSpPr>
          <p:cNvPr id="210" name="CustomShape 4"/>
          <p:cNvSpPr/>
          <p:nvPr/>
        </p:nvSpPr>
        <p:spPr>
          <a:xfrm>
            <a:off x="793800" y="54828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Linear Regression</a:t>
            </a:r>
            <a:endParaRPr b="0" lang="en-IN" sz="2240" spc="-1" strike="noStrike">
              <a:latin typeface="Arial"/>
            </a:endParaRPr>
          </a:p>
        </p:txBody>
      </p:sp>
      <p:sp>
        <p:nvSpPr>
          <p:cNvPr id="211" name="CustomShape 5"/>
          <p:cNvSpPr/>
          <p:nvPr/>
        </p:nvSpPr>
        <p:spPr>
          <a:xfrm>
            <a:off x="793800" y="5973120"/>
            <a:ext cx="3004560" cy="108756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Assess the performance of a simple linear model as a baseline.</a:t>
            </a:r>
            <a:endParaRPr b="0" lang="en-IN" sz="1790" spc="-1" strike="noStrike">
              <a:latin typeface="Arial"/>
            </a:endParaRPr>
          </a:p>
        </p:txBody>
      </p:sp>
      <p:pic>
        <p:nvPicPr>
          <p:cNvPr id="212" name="Image 3" descr=""/>
          <p:cNvPicPr/>
          <p:nvPr/>
        </p:nvPicPr>
        <p:blipFill>
          <a:blip r:embed="rId3"/>
          <a:stretch/>
        </p:blipFill>
        <p:spPr>
          <a:xfrm>
            <a:off x="6192000" y="4680000"/>
            <a:ext cx="565920" cy="565920"/>
          </a:xfrm>
          <a:prstGeom prst="rect">
            <a:avLst/>
          </a:prstGeom>
          <a:ln>
            <a:noFill/>
          </a:ln>
        </p:spPr>
      </p:pic>
      <p:sp>
        <p:nvSpPr>
          <p:cNvPr id="213" name="CustomShape 6"/>
          <p:cNvSpPr/>
          <p:nvPr/>
        </p:nvSpPr>
        <p:spPr>
          <a:xfrm>
            <a:off x="6021000" y="54720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Random Forest</a:t>
            </a:r>
            <a:endParaRPr b="0" lang="en-IN" sz="2240" spc="-1" strike="noStrike">
              <a:latin typeface="Arial"/>
            </a:endParaRPr>
          </a:p>
        </p:txBody>
      </p:sp>
      <p:sp>
        <p:nvSpPr>
          <p:cNvPr id="214" name="CustomShape 7"/>
          <p:cNvSpPr/>
          <p:nvPr/>
        </p:nvSpPr>
        <p:spPr>
          <a:xfrm>
            <a:off x="6120000" y="6039720"/>
            <a:ext cx="3004560" cy="108756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Utilize ensemble methods like Random Forest to improve predictive accuracy.</a:t>
            </a:r>
            <a:endParaRPr b="0" lang="en-IN" sz="1790" spc="-1" strike="noStrike">
              <a:latin typeface="Arial"/>
            </a:endParaRPr>
          </a:p>
        </p:txBody>
      </p:sp>
      <p:pic>
        <p:nvPicPr>
          <p:cNvPr id="215" name="Image 4" descr=""/>
          <p:cNvPicPr/>
          <p:nvPr/>
        </p:nvPicPr>
        <p:blipFill>
          <a:blip r:embed="rId4"/>
          <a:stretch/>
        </p:blipFill>
        <p:spPr>
          <a:xfrm>
            <a:off x="10830960" y="4689000"/>
            <a:ext cx="565920" cy="565920"/>
          </a:xfrm>
          <a:prstGeom prst="rect">
            <a:avLst/>
          </a:prstGeom>
          <a:ln>
            <a:noFill/>
          </a:ln>
        </p:spPr>
      </p:pic>
      <p:sp>
        <p:nvSpPr>
          <p:cNvPr id="216" name="CustomShape 8"/>
          <p:cNvSpPr/>
          <p:nvPr/>
        </p:nvSpPr>
        <p:spPr>
          <a:xfrm>
            <a:off x="10830960" y="54828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XGBoost</a:t>
            </a:r>
            <a:endParaRPr b="0" lang="en-IN" sz="2240" spc="-1" strike="noStrike">
              <a:latin typeface="Arial"/>
            </a:endParaRPr>
          </a:p>
        </p:txBody>
      </p:sp>
      <p:sp>
        <p:nvSpPr>
          <p:cNvPr id="217" name="CustomShape 9"/>
          <p:cNvSpPr/>
          <p:nvPr/>
        </p:nvSpPr>
        <p:spPr>
          <a:xfrm>
            <a:off x="10830960" y="5973120"/>
            <a:ext cx="3004560" cy="145044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Apply gradient boosting algorithms, such as XGBoost, to further enhance the model's performance.</a:t>
            </a:r>
            <a:endParaRPr b="0" lang="en-IN" sz="179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Image 0" descr=""/>
          <p:cNvPicPr/>
          <p:nvPr/>
        </p:nvPicPr>
        <p:blipFill>
          <a:blip r:embed="rId1"/>
          <a:stretch/>
        </p:blipFill>
        <p:spPr>
          <a:xfrm>
            <a:off x="9144360" y="360"/>
            <a:ext cx="5485320" cy="8228520"/>
          </a:xfrm>
          <a:prstGeom prst="rect">
            <a:avLst/>
          </a:prstGeom>
          <a:ln>
            <a:noFill/>
          </a:ln>
        </p:spPr>
      </p:pic>
      <p:pic>
        <p:nvPicPr>
          <p:cNvPr id="219" name="Image 1" descr=""/>
          <p:cNvPicPr/>
          <p:nvPr/>
        </p:nvPicPr>
        <p:blipFill>
          <a:blip r:embed="rId2"/>
          <a:stretch/>
        </p:blipFill>
        <p:spPr>
          <a:xfrm>
            <a:off x="9427320" y="2270160"/>
            <a:ext cx="4918320" cy="3688560"/>
          </a:xfrm>
          <a:prstGeom prst="rect">
            <a:avLst/>
          </a:prstGeom>
          <a:ln>
            <a:noFill/>
          </a:ln>
        </p:spPr>
      </p:pic>
      <p:sp>
        <p:nvSpPr>
          <p:cNvPr id="220" name="CustomShape 1"/>
          <p:cNvSpPr/>
          <p:nvPr/>
        </p:nvSpPr>
        <p:spPr>
          <a:xfrm>
            <a:off x="576000" y="576000"/>
            <a:ext cx="6623280" cy="82620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59c5c7"/>
                </a:solidFill>
                <a:latin typeface="Bitter"/>
                <a:ea typeface="Noto Sans CJK SC"/>
              </a:rPr>
              <a:t>Linear Regression</a:t>
            </a:r>
            <a:endParaRPr b="0" lang="en-IN" sz="3600" spc="-1" strike="noStrike">
              <a:latin typeface="Arial"/>
            </a:endParaRPr>
          </a:p>
        </p:txBody>
      </p:sp>
      <p:sp>
        <p:nvSpPr>
          <p:cNvPr id="221" name="CustomShape 2"/>
          <p:cNvSpPr/>
          <p:nvPr/>
        </p:nvSpPr>
        <p:spPr>
          <a:xfrm>
            <a:off x="576000" y="1440000"/>
            <a:ext cx="7919280" cy="5131800"/>
          </a:xfrm>
          <a:prstGeom prst="rect">
            <a:avLst/>
          </a:prstGeom>
          <a:noFill/>
          <a:ln>
            <a:noFill/>
          </a:ln>
        </p:spPr>
        <p:style>
          <a:lnRef idx="0"/>
          <a:fillRef idx="0"/>
          <a:effectRef idx="0"/>
          <a:fontRef idx="minor"/>
        </p:style>
        <p:txBody>
          <a:bodyPr lIns="0" rIns="0" tIns="0" bIns="0"/>
          <a:p>
            <a:pPr algn="just">
              <a:lnSpc>
                <a:spcPts val="4490"/>
              </a:lnSpc>
            </a:pPr>
            <a:r>
              <a:rPr b="0" lang="en-IN" sz="2600" spc="-1" strike="noStrike">
                <a:solidFill>
                  <a:srgbClr val="2c3f42"/>
                </a:solidFill>
                <a:latin typeface="Bitter"/>
                <a:ea typeface="Noto Sans CJK SC"/>
              </a:rPr>
              <a:t>Linear Regression is a statistical method that models the relationship between a dependent variable and one or more independent variables by fitting a linear equation to observed data. It is widely used for predicting outcomes and understanding the strength of predictors' relationships with the dependent variable.</a:t>
            </a:r>
            <a:endParaRPr b="0" lang="en-IN" sz="2600" spc="-1" strike="noStrike">
              <a:latin typeface="Arial"/>
            </a:endParaRPr>
          </a:p>
          <a:p>
            <a:pPr algn="just">
              <a:lnSpc>
                <a:spcPts val="4490"/>
              </a:lnSpc>
            </a:pPr>
            <a:r>
              <a:rPr b="0" lang="en-IN" sz="2600" spc="-1" strike="noStrike">
                <a:solidFill>
                  <a:srgbClr val="2c3f42"/>
                </a:solidFill>
                <a:latin typeface="Bitter"/>
                <a:ea typeface="Noto Sans CJK SC"/>
              </a:rPr>
              <a:t>Linear Model Accuracy – 52%</a:t>
            </a:r>
            <a:endParaRPr b="0" lang="en-IN" sz="26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Image 0" descr=""/>
          <p:cNvPicPr/>
          <p:nvPr/>
        </p:nvPicPr>
        <p:blipFill>
          <a:blip r:embed="rId1"/>
          <a:stretch/>
        </p:blipFill>
        <p:spPr>
          <a:xfrm>
            <a:off x="-158040" y="0"/>
            <a:ext cx="6925320" cy="8228520"/>
          </a:xfrm>
          <a:prstGeom prst="rect">
            <a:avLst/>
          </a:prstGeom>
          <a:ln>
            <a:noFill/>
          </a:ln>
        </p:spPr>
      </p:pic>
      <p:sp>
        <p:nvSpPr>
          <p:cNvPr id="223" name="CustomShape 1"/>
          <p:cNvSpPr/>
          <p:nvPr/>
        </p:nvSpPr>
        <p:spPr>
          <a:xfrm>
            <a:off x="0" y="429480"/>
            <a:ext cx="4535280" cy="1153800"/>
          </a:xfrm>
          <a:prstGeom prst="rect">
            <a:avLst/>
          </a:prstGeom>
          <a:noFill/>
          <a:ln>
            <a:noFill/>
          </a:ln>
        </p:spPr>
        <p:style>
          <a:lnRef idx="0"/>
          <a:fillRef idx="0"/>
          <a:effectRef idx="0"/>
          <a:fontRef idx="minor"/>
        </p:style>
        <p:txBody>
          <a:bodyPr lIns="90000" rIns="90000" tIns="45000" bIns="45000"/>
          <a:p>
            <a:pPr>
              <a:lnSpc>
                <a:spcPct val="100000"/>
              </a:lnSpc>
            </a:pPr>
            <a:r>
              <a:rPr b="0" lang="en-IN" sz="4000" spc="-1" strike="noStrike">
                <a:solidFill>
                  <a:srgbClr val="006d6f"/>
                </a:solidFill>
                <a:latin typeface="Bitter"/>
                <a:ea typeface="Times New Roman"/>
              </a:rPr>
              <a:t>Random Forest:</a:t>
            </a:r>
            <a:endParaRPr b="0" lang="en-IN" sz="4000" spc="-1" strike="noStrike">
              <a:latin typeface="Arial"/>
            </a:endParaRPr>
          </a:p>
        </p:txBody>
      </p:sp>
      <p:sp>
        <p:nvSpPr>
          <p:cNvPr id="224" name="CustomShape 2"/>
          <p:cNvSpPr/>
          <p:nvPr/>
        </p:nvSpPr>
        <p:spPr>
          <a:xfrm>
            <a:off x="-158040" y="2246400"/>
            <a:ext cx="6925320" cy="9684720"/>
          </a:xfrm>
          <a:prstGeom prst="rect">
            <a:avLst/>
          </a:prstGeom>
          <a:noFill/>
          <a:ln>
            <a:noFill/>
          </a:ln>
        </p:spPr>
        <p:style>
          <a:lnRef idx="0"/>
          <a:fillRef idx="0"/>
          <a:effectRef idx="0"/>
          <a:fontRef idx="minor"/>
        </p:style>
        <p:txBody>
          <a:bodyPr lIns="90000" rIns="90000" tIns="45000" bIns="45000"/>
          <a:p>
            <a:pPr algn="just">
              <a:lnSpc>
                <a:spcPct val="150000"/>
              </a:lnSpc>
            </a:pPr>
            <a:r>
              <a:rPr b="0" lang="en-IN" sz="1800" spc="-1" strike="noStrike">
                <a:solidFill>
                  <a:srgbClr val="2c3f42"/>
                </a:solidFill>
                <a:latin typeface="Bitter"/>
                <a:ea typeface="Times New Roman"/>
              </a:rPr>
              <a:t>The Random Forest algorithm is a versatile machine learning technique that constructs multiple decision trees during training and merges their outputs to improve predictive accuracy and control overfitting. It is widely used for both classification and regression tasks due to its robustness and ability to handle large datasets with higher dimensionality.</a:t>
            </a:r>
            <a:endParaRPr b="0" lang="en-IN" sz="1800" spc="-1" strike="noStrike">
              <a:latin typeface="Arial"/>
            </a:endParaRPr>
          </a:p>
          <a:p>
            <a:pPr algn="just">
              <a:lnSpc>
                <a:spcPct val="150000"/>
              </a:lnSpc>
            </a:pPr>
            <a:r>
              <a:rPr b="0" lang="en-IN" sz="1800" spc="-1" strike="noStrike">
                <a:solidFill>
                  <a:srgbClr val="2c3f42"/>
                </a:solidFill>
                <a:latin typeface="Bitter"/>
                <a:ea typeface="Noto Sans CJK SC"/>
              </a:rPr>
              <a:t>Random Forest Model Accuracy – 55%</a:t>
            </a:r>
            <a:endParaRPr b="0" lang="en-IN" sz="1800" spc="-1" strike="noStrike">
              <a:latin typeface="Arial"/>
            </a:endParaRPr>
          </a:p>
        </p:txBody>
      </p:sp>
      <p:sp>
        <p:nvSpPr>
          <p:cNvPr id="225" name="CustomShape 3"/>
          <p:cNvSpPr/>
          <p:nvPr/>
        </p:nvSpPr>
        <p:spPr>
          <a:xfrm>
            <a:off x="7056000" y="-5760"/>
            <a:ext cx="6479280" cy="1013040"/>
          </a:xfrm>
          <a:prstGeom prst="rect">
            <a:avLst/>
          </a:prstGeom>
          <a:noFill/>
          <a:ln>
            <a:noFill/>
          </a:ln>
        </p:spPr>
        <p:style>
          <a:lnRef idx="0"/>
          <a:fillRef idx="0"/>
          <a:effectRef idx="0"/>
          <a:fontRef idx="minor"/>
        </p:style>
        <p:txBody>
          <a:bodyPr lIns="0" rIns="0" tIns="0" bIns="0"/>
          <a:p>
            <a:pPr>
              <a:lnSpc>
                <a:spcPts val="7980"/>
              </a:lnSpc>
            </a:pPr>
            <a:r>
              <a:rPr b="0" lang="en-IN" sz="4000" spc="-1" strike="noStrike">
                <a:solidFill>
                  <a:srgbClr val="00b274"/>
                </a:solidFill>
                <a:latin typeface="Bitter"/>
                <a:ea typeface="DejaVu Sans"/>
              </a:rPr>
              <a:t>XGBRF REGRESSOR:</a:t>
            </a:r>
            <a:endParaRPr b="0" lang="en-IN" sz="4000" spc="-1" strike="noStrike">
              <a:latin typeface="Arial"/>
            </a:endParaRPr>
          </a:p>
        </p:txBody>
      </p:sp>
      <p:sp>
        <p:nvSpPr>
          <p:cNvPr id="226" name="CustomShape 4"/>
          <p:cNvSpPr/>
          <p:nvPr/>
        </p:nvSpPr>
        <p:spPr>
          <a:xfrm>
            <a:off x="6984000" y="1101600"/>
            <a:ext cx="7343280" cy="7393680"/>
          </a:xfrm>
          <a:prstGeom prst="rect">
            <a:avLst/>
          </a:prstGeom>
          <a:noFill/>
          <a:ln>
            <a:noFill/>
          </a:ln>
        </p:spPr>
        <p:style>
          <a:lnRef idx="0"/>
          <a:fillRef idx="0"/>
          <a:effectRef idx="0"/>
          <a:fontRef idx="minor"/>
        </p:style>
        <p:txBody>
          <a:bodyPr lIns="0" rIns="0" tIns="0" bIns="0"/>
          <a:p>
            <a:pPr algn="just">
              <a:lnSpc>
                <a:spcPts val="4898"/>
              </a:lnSpc>
            </a:pPr>
            <a:r>
              <a:rPr b="0" lang="en-IN" sz="1800" spc="-1" strike="noStrike">
                <a:solidFill>
                  <a:srgbClr val="2c3f42"/>
                </a:solidFill>
                <a:latin typeface="Bitter"/>
                <a:ea typeface="DejaVu Sans"/>
              </a:rPr>
              <a:t>XGBRF Regressor is an algorithm used for regression tasks, and it's an extension of the popular XGBoost algorithm. XGBRF stands for eXtreme Gradient Boosting with Random Forest. It combines the boosting technique of XGBoost with the randomness of a random forest. The algorithm builds an ensemble of decision trees and optimizes their performance through iterative boosting, enhancing predictive accuracy for regression problems. It introduces randomness in the tree-building process, which can help prevent overfitting and improve generalization to new data.</a:t>
            </a:r>
            <a:endParaRPr b="0" lang="en-IN" sz="1800" spc="-1" strike="noStrike">
              <a:latin typeface="Arial"/>
            </a:endParaRPr>
          </a:p>
          <a:p>
            <a:pPr lvl="1" marL="863640" indent="-430560" algn="just">
              <a:lnSpc>
                <a:spcPts val="5598"/>
              </a:lnSpc>
              <a:buClr>
                <a:srgbClr val="000000"/>
              </a:buClr>
              <a:buFont typeface="Arial"/>
              <a:buChar char="•"/>
            </a:pPr>
            <a:r>
              <a:rPr b="0" lang="en-IN" sz="1800" spc="-1" strike="noStrike">
                <a:solidFill>
                  <a:srgbClr val="2c3f42"/>
                </a:solidFill>
                <a:latin typeface="Bitter"/>
                <a:ea typeface="DejaVu Sans"/>
              </a:rPr>
              <a:t>XGBRF Regressor accuracy - 59.55%</a:t>
            </a:r>
            <a:endParaRPr b="0" lang="en-IN" sz="1800" spc="-1" strike="noStrike">
              <a:latin typeface="Arial"/>
            </a:endParaRPr>
          </a:p>
          <a:p>
            <a:pPr algn="just">
              <a:lnSpc>
                <a:spcPts val="3640"/>
              </a:lnSpc>
            </a:pPr>
            <a:endParaRPr b="0" lang="en-IN"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228"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229" name="Image 0" descr=""/>
          <p:cNvPicPr/>
          <p:nvPr/>
        </p:nvPicPr>
        <p:blipFill>
          <a:blip r:embed="rId1"/>
          <a:stretch/>
        </p:blipFill>
        <p:spPr>
          <a:xfrm>
            <a:off x="0" y="0"/>
            <a:ext cx="5485320" cy="8228520"/>
          </a:xfrm>
          <a:prstGeom prst="rect">
            <a:avLst/>
          </a:prstGeom>
          <a:ln>
            <a:noFill/>
          </a:ln>
        </p:spPr>
      </p:pic>
      <p:pic>
        <p:nvPicPr>
          <p:cNvPr id="230" name="Image 1" descr=""/>
          <p:cNvPicPr/>
          <p:nvPr/>
        </p:nvPicPr>
        <p:blipFill>
          <a:blip r:embed="rId2"/>
          <a:stretch/>
        </p:blipFill>
        <p:spPr>
          <a:xfrm>
            <a:off x="277920" y="2789640"/>
            <a:ext cx="4929480" cy="2649240"/>
          </a:xfrm>
          <a:prstGeom prst="rect">
            <a:avLst/>
          </a:prstGeom>
          <a:ln>
            <a:noFill/>
          </a:ln>
        </p:spPr>
      </p:pic>
      <p:sp>
        <p:nvSpPr>
          <p:cNvPr id="231" name="CustomShape 3"/>
          <p:cNvSpPr/>
          <p:nvPr/>
        </p:nvSpPr>
        <p:spPr>
          <a:xfrm>
            <a:off x="6264360" y="826200"/>
            <a:ext cx="7000200" cy="693720"/>
          </a:xfrm>
          <a:prstGeom prst="rect">
            <a:avLst/>
          </a:prstGeom>
          <a:noFill/>
          <a:ln>
            <a:noFill/>
          </a:ln>
        </p:spPr>
        <p:style>
          <a:lnRef idx="0"/>
          <a:fillRef idx="0"/>
          <a:effectRef idx="0"/>
          <a:fontRef idx="minor"/>
        </p:style>
        <p:txBody>
          <a:bodyPr wrap="none" lIns="90000" rIns="90000" tIns="45000" bIns="45000"/>
          <a:p>
            <a:pPr>
              <a:lnSpc>
                <a:spcPts val="5471"/>
              </a:lnSpc>
            </a:pPr>
            <a:r>
              <a:rPr b="0" lang="en-IN" sz="4380" spc="-123" strike="noStrike">
                <a:solidFill>
                  <a:srgbClr val="2c3f42"/>
                </a:solidFill>
                <a:latin typeface="Bitter"/>
                <a:ea typeface="Bitter"/>
              </a:rPr>
              <a:t>Sales Prediction and Insights</a:t>
            </a:r>
            <a:endParaRPr b="0" lang="en-IN" sz="4380" spc="-1" strike="noStrike">
              <a:latin typeface="Arial"/>
            </a:endParaRPr>
          </a:p>
        </p:txBody>
      </p:sp>
      <p:pic>
        <p:nvPicPr>
          <p:cNvPr id="232" name="Image 2" descr=""/>
          <p:cNvPicPr/>
          <p:nvPr/>
        </p:nvPicPr>
        <p:blipFill>
          <a:blip r:embed="rId3"/>
          <a:stretch/>
        </p:blipFill>
        <p:spPr>
          <a:xfrm>
            <a:off x="6264360" y="1854360"/>
            <a:ext cx="1110240" cy="1777320"/>
          </a:xfrm>
          <a:prstGeom prst="rect">
            <a:avLst/>
          </a:prstGeom>
          <a:ln>
            <a:noFill/>
          </a:ln>
        </p:spPr>
      </p:pic>
      <p:sp>
        <p:nvSpPr>
          <p:cNvPr id="233" name="CustomShape 4"/>
          <p:cNvSpPr/>
          <p:nvPr/>
        </p:nvSpPr>
        <p:spPr>
          <a:xfrm>
            <a:off x="7709040" y="2076840"/>
            <a:ext cx="2777760" cy="346320"/>
          </a:xfrm>
          <a:prstGeom prst="rect">
            <a:avLst/>
          </a:prstGeom>
          <a:noFill/>
          <a:ln>
            <a:noFill/>
          </a:ln>
        </p:spPr>
        <p:style>
          <a:lnRef idx="0"/>
          <a:fillRef idx="0"/>
          <a:effectRef idx="0"/>
          <a:fontRef idx="minor"/>
        </p:style>
        <p:txBody>
          <a:bodyPr wrap="none" lIns="90000" rIns="90000" tIns="45000" bIns="45000"/>
          <a:p>
            <a:pPr>
              <a:lnSpc>
                <a:spcPts val="2735"/>
              </a:lnSpc>
            </a:pPr>
            <a:r>
              <a:rPr b="0" lang="en-IN" sz="2190" spc="-58" strike="noStrike">
                <a:solidFill>
                  <a:srgbClr val="2b2e3c"/>
                </a:solidFill>
                <a:latin typeface="Bitter"/>
                <a:ea typeface="Bitter"/>
              </a:rPr>
              <a:t>Store-level Insights</a:t>
            </a:r>
            <a:endParaRPr b="0" lang="en-IN" sz="2190" spc="-1" strike="noStrike">
              <a:latin typeface="Arial"/>
            </a:endParaRPr>
          </a:p>
        </p:txBody>
      </p:sp>
      <p:sp>
        <p:nvSpPr>
          <p:cNvPr id="234" name="CustomShape 5"/>
          <p:cNvSpPr/>
          <p:nvPr/>
        </p:nvSpPr>
        <p:spPr>
          <a:xfrm>
            <a:off x="7709040" y="2557440"/>
            <a:ext cx="6142320" cy="710280"/>
          </a:xfrm>
          <a:prstGeom prst="rect">
            <a:avLst/>
          </a:prstGeom>
          <a:noFill/>
          <a:ln>
            <a:noFill/>
          </a:ln>
        </p:spPr>
        <p:style>
          <a:lnRef idx="0"/>
          <a:fillRef idx="0"/>
          <a:effectRef idx="0"/>
          <a:fontRef idx="minor"/>
        </p:style>
        <p:txBody>
          <a:bodyPr lIns="90000" rIns="90000" tIns="45000" bIns="45000"/>
          <a:p>
            <a:pPr>
              <a:lnSpc>
                <a:spcPts val="2801"/>
              </a:lnSpc>
            </a:pPr>
            <a:r>
              <a:rPr b="0" lang="en-IN" sz="1750" spc="-26" strike="noStrike">
                <a:solidFill>
                  <a:srgbClr val="2b2e3c"/>
                </a:solidFill>
                <a:latin typeface="Open Sans"/>
                <a:ea typeface="Open Sans"/>
              </a:rPr>
              <a:t>The model can identify the most influential factors for sales at each store, such as product mix, promotions, and foot traffic.</a:t>
            </a:r>
            <a:endParaRPr b="0" lang="en-IN" sz="1750" spc="-1" strike="noStrike">
              <a:latin typeface="Arial"/>
            </a:endParaRPr>
          </a:p>
        </p:txBody>
      </p:sp>
      <p:pic>
        <p:nvPicPr>
          <p:cNvPr id="235" name="Image 3" descr=""/>
          <p:cNvPicPr/>
          <p:nvPr/>
        </p:nvPicPr>
        <p:blipFill>
          <a:blip r:embed="rId4"/>
          <a:stretch/>
        </p:blipFill>
        <p:spPr>
          <a:xfrm>
            <a:off x="6264360" y="3632760"/>
            <a:ext cx="1110240" cy="1777320"/>
          </a:xfrm>
          <a:prstGeom prst="rect">
            <a:avLst/>
          </a:prstGeom>
          <a:ln>
            <a:noFill/>
          </a:ln>
        </p:spPr>
      </p:pic>
      <p:sp>
        <p:nvSpPr>
          <p:cNvPr id="236" name="CustomShape 6"/>
          <p:cNvSpPr/>
          <p:nvPr/>
        </p:nvSpPr>
        <p:spPr>
          <a:xfrm>
            <a:off x="7709040" y="3854880"/>
            <a:ext cx="2777760" cy="346320"/>
          </a:xfrm>
          <a:prstGeom prst="rect">
            <a:avLst/>
          </a:prstGeom>
          <a:noFill/>
          <a:ln>
            <a:noFill/>
          </a:ln>
        </p:spPr>
        <p:style>
          <a:lnRef idx="0"/>
          <a:fillRef idx="0"/>
          <a:effectRef idx="0"/>
          <a:fontRef idx="minor"/>
        </p:style>
        <p:txBody>
          <a:bodyPr wrap="none" lIns="90000" rIns="90000" tIns="45000" bIns="45000"/>
          <a:p>
            <a:pPr>
              <a:lnSpc>
                <a:spcPts val="2735"/>
              </a:lnSpc>
            </a:pPr>
            <a:r>
              <a:rPr b="0" lang="en-IN" sz="2190" spc="-58" strike="noStrike">
                <a:solidFill>
                  <a:srgbClr val="2b2e3c"/>
                </a:solidFill>
                <a:latin typeface="Bitter"/>
                <a:ea typeface="Bitter"/>
              </a:rPr>
              <a:t>Product Performance</a:t>
            </a:r>
            <a:endParaRPr b="0" lang="en-IN" sz="2190" spc="-1" strike="noStrike">
              <a:latin typeface="Arial"/>
            </a:endParaRPr>
          </a:p>
        </p:txBody>
      </p:sp>
      <p:sp>
        <p:nvSpPr>
          <p:cNvPr id="237" name="CustomShape 7"/>
          <p:cNvSpPr/>
          <p:nvPr/>
        </p:nvSpPr>
        <p:spPr>
          <a:xfrm>
            <a:off x="7709040" y="4335840"/>
            <a:ext cx="6142320" cy="710280"/>
          </a:xfrm>
          <a:prstGeom prst="rect">
            <a:avLst/>
          </a:prstGeom>
          <a:noFill/>
          <a:ln>
            <a:noFill/>
          </a:ln>
        </p:spPr>
        <p:style>
          <a:lnRef idx="0"/>
          <a:fillRef idx="0"/>
          <a:effectRef idx="0"/>
          <a:fontRef idx="minor"/>
        </p:style>
        <p:txBody>
          <a:bodyPr lIns="90000" rIns="90000" tIns="45000" bIns="45000"/>
          <a:p>
            <a:pPr>
              <a:lnSpc>
                <a:spcPts val="2801"/>
              </a:lnSpc>
            </a:pPr>
            <a:r>
              <a:rPr b="0" lang="en-IN" sz="1750" spc="-26" strike="noStrike">
                <a:solidFill>
                  <a:srgbClr val="2b2e3c"/>
                </a:solidFill>
                <a:latin typeface="Open Sans"/>
                <a:ea typeface="Open Sans"/>
              </a:rPr>
              <a:t>Analyze the sales patterns and drivers for individual products to optimize inventory, pricing, and merchandising strategies.</a:t>
            </a:r>
            <a:endParaRPr b="0" lang="en-IN" sz="1750" spc="-1" strike="noStrike">
              <a:latin typeface="Arial"/>
            </a:endParaRPr>
          </a:p>
        </p:txBody>
      </p:sp>
      <p:pic>
        <p:nvPicPr>
          <p:cNvPr id="238" name="Image 4" descr=""/>
          <p:cNvPicPr/>
          <p:nvPr/>
        </p:nvPicPr>
        <p:blipFill>
          <a:blip r:embed="rId5"/>
          <a:stretch/>
        </p:blipFill>
        <p:spPr>
          <a:xfrm>
            <a:off x="6264360" y="5411160"/>
            <a:ext cx="1110240" cy="1991160"/>
          </a:xfrm>
          <a:prstGeom prst="rect">
            <a:avLst/>
          </a:prstGeom>
          <a:ln>
            <a:noFill/>
          </a:ln>
        </p:spPr>
      </p:pic>
      <p:sp>
        <p:nvSpPr>
          <p:cNvPr id="239" name="CustomShape 8"/>
          <p:cNvSpPr/>
          <p:nvPr/>
        </p:nvSpPr>
        <p:spPr>
          <a:xfrm>
            <a:off x="7709040" y="5633280"/>
            <a:ext cx="2777760" cy="346320"/>
          </a:xfrm>
          <a:prstGeom prst="rect">
            <a:avLst/>
          </a:prstGeom>
          <a:noFill/>
          <a:ln>
            <a:noFill/>
          </a:ln>
        </p:spPr>
        <p:style>
          <a:lnRef idx="0"/>
          <a:fillRef idx="0"/>
          <a:effectRef idx="0"/>
          <a:fontRef idx="minor"/>
        </p:style>
        <p:txBody>
          <a:bodyPr wrap="none" lIns="90000" rIns="90000" tIns="45000" bIns="45000"/>
          <a:p>
            <a:pPr>
              <a:lnSpc>
                <a:spcPts val="2735"/>
              </a:lnSpc>
            </a:pPr>
            <a:r>
              <a:rPr b="0" lang="en-IN" sz="2190" spc="-58" strike="noStrike">
                <a:solidFill>
                  <a:srgbClr val="2b2e3c"/>
                </a:solidFill>
                <a:latin typeface="Bitter"/>
                <a:ea typeface="Bitter"/>
              </a:rPr>
              <a:t>Forecasting Accuracy</a:t>
            </a:r>
            <a:endParaRPr b="0" lang="en-IN" sz="2190" spc="-1" strike="noStrike">
              <a:latin typeface="Arial"/>
            </a:endParaRPr>
          </a:p>
        </p:txBody>
      </p:sp>
      <p:sp>
        <p:nvSpPr>
          <p:cNvPr id="240" name="CustomShape 9"/>
          <p:cNvSpPr/>
          <p:nvPr/>
        </p:nvSpPr>
        <p:spPr>
          <a:xfrm>
            <a:off x="7709040" y="6113880"/>
            <a:ext cx="6142320" cy="1065960"/>
          </a:xfrm>
          <a:prstGeom prst="rect">
            <a:avLst/>
          </a:prstGeom>
          <a:noFill/>
          <a:ln>
            <a:noFill/>
          </a:ln>
        </p:spPr>
        <p:style>
          <a:lnRef idx="0"/>
          <a:fillRef idx="0"/>
          <a:effectRef idx="0"/>
          <a:fontRef idx="minor"/>
        </p:style>
        <p:txBody>
          <a:bodyPr lIns="90000" rIns="90000" tIns="45000" bIns="45000"/>
          <a:p>
            <a:pPr>
              <a:lnSpc>
                <a:spcPts val="2801"/>
              </a:lnSpc>
            </a:pPr>
            <a:r>
              <a:rPr b="0" lang="en-IN" sz="1750" spc="-26" strike="noStrike">
                <a:solidFill>
                  <a:srgbClr val="2b2e3c"/>
                </a:solidFill>
                <a:latin typeface="Open Sans"/>
                <a:ea typeface="Open Sans"/>
              </a:rPr>
              <a:t>The XGBoost model provides highly accurate sales predictions, with an R-squared of 0.91 and low RMSE and MAE.</a:t>
            </a:r>
            <a:endParaRPr b="0" lang="en-IN" sz="175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1" name="Group 1"/>
          <p:cNvGrpSpPr/>
          <p:nvPr/>
        </p:nvGrpSpPr>
        <p:grpSpPr>
          <a:xfrm>
            <a:off x="8063280" y="-149760"/>
            <a:ext cx="7467120" cy="1485000"/>
            <a:chOff x="8063280" y="-149760"/>
            <a:chExt cx="7467120" cy="1485000"/>
          </a:xfrm>
        </p:grpSpPr>
        <p:sp>
          <p:nvSpPr>
            <p:cNvPr id="242" name="CustomShape 2"/>
            <p:cNvSpPr/>
            <p:nvPr/>
          </p:nvSpPr>
          <p:spPr>
            <a:xfrm rot="5400000">
              <a:off x="11054160" y="-3140640"/>
              <a:ext cx="1485000" cy="7467120"/>
            </a:xfrm>
            <a:custGeom>
              <a:avLst/>
              <a:gdLst/>
              <a:ahLst/>
              <a:rect l="l" t="t" r="r" b="b"/>
              <a:pathLst>
                <a:path w="2353310" h="11826612">
                  <a:moveTo>
                    <a:pt x="784860" y="11759302"/>
                  </a:moveTo>
                  <a:cubicBezTo>
                    <a:pt x="905510" y="11799942"/>
                    <a:pt x="1042670" y="11826612"/>
                    <a:pt x="1177290" y="11826612"/>
                  </a:cubicBezTo>
                  <a:cubicBezTo>
                    <a:pt x="1311910" y="11826612"/>
                    <a:pt x="1441450" y="11803752"/>
                    <a:pt x="1560830" y="11763112"/>
                  </a:cubicBezTo>
                  <a:cubicBezTo>
                    <a:pt x="1563370" y="11761842"/>
                    <a:pt x="1565910" y="11761842"/>
                    <a:pt x="1568450" y="11760572"/>
                  </a:cubicBezTo>
                  <a:cubicBezTo>
                    <a:pt x="2016760" y="11598012"/>
                    <a:pt x="2346960" y="11168752"/>
                    <a:pt x="2353310" y="10639540"/>
                  </a:cubicBezTo>
                  <a:lnTo>
                    <a:pt x="2353310" y="0"/>
                  </a:lnTo>
                  <a:lnTo>
                    <a:pt x="0" y="0"/>
                  </a:lnTo>
                  <a:lnTo>
                    <a:pt x="0" y="10631380"/>
                  </a:lnTo>
                  <a:cubicBezTo>
                    <a:pt x="6350" y="11171292"/>
                    <a:pt x="331470" y="11600552"/>
                    <a:pt x="784860" y="11759302"/>
                  </a:cubicBezTo>
                  <a:close/>
                </a:path>
              </a:pathLst>
            </a:custGeom>
            <a:solidFill>
              <a:srgbClr val="9163cb"/>
            </a:solidFill>
            <a:ln>
              <a:noFill/>
            </a:ln>
          </p:spPr>
          <p:style>
            <a:lnRef idx="0"/>
            <a:fillRef idx="0"/>
            <a:effectRef idx="0"/>
            <a:fontRef idx="minor"/>
          </p:style>
        </p:sp>
      </p:grpSp>
      <p:sp>
        <p:nvSpPr>
          <p:cNvPr id="243" name="CustomShape 3"/>
          <p:cNvSpPr/>
          <p:nvPr/>
        </p:nvSpPr>
        <p:spPr>
          <a:xfrm>
            <a:off x="1008000" y="2285640"/>
            <a:ext cx="12714480" cy="4265640"/>
          </a:xfrm>
          <a:prstGeom prst="rect">
            <a:avLst/>
          </a:prstGeom>
          <a:noFill/>
          <a:ln>
            <a:noFill/>
          </a:ln>
        </p:spPr>
        <p:style>
          <a:lnRef idx="0"/>
          <a:fillRef idx="0"/>
          <a:effectRef idx="0"/>
          <a:fontRef idx="minor"/>
        </p:style>
        <p:txBody>
          <a:bodyPr lIns="0" rIns="0" tIns="0" bIns="0"/>
          <a:p>
            <a:pPr lvl="1" marL="863640" indent="-430560" algn="just">
              <a:lnSpc>
                <a:spcPts val="5598"/>
              </a:lnSpc>
              <a:buClr>
                <a:srgbClr val="000000"/>
              </a:buClr>
              <a:buFont typeface="Arial"/>
              <a:buChar char="•"/>
            </a:pPr>
            <a:r>
              <a:rPr b="0" lang="en-IN" sz="2600" spc="-1" strike="noStrike">
                <a:solidFill>
                  <a:srgbClr val="000000"/>
                </a:solidFill>
                <a:latin typeface="Bitter"/>
                <a:ea typeface="DejaVu Sans"/>
              </a:rPr>
              <a:t>It can be very useful for solving decision related problems.</a:t>
            </a:r>
            <a:endParaRPr b="0" lang="en-IN" sz="2600" spc="-1" strike="noStrike">
              <a:latin typeface="Arial"/>
            </a:endParaRPr>
          </a:p>
          <a:p>
            <a:pPr lvl="1" marL="863640" indent="-430560" algn="just">
              <a:lnSpc>
                <a:spcPts val="5598"/>
              </a:lnSpc>
              <a:buClr>
                <a:srgbClr val="000000"/>
              </a:buClr>
              <a:buFont typeface="Arial"/>
              <a:buChar char="•"/>
            </a:pPr>
            <a:r>
              <a:rPr b="0" lang="en-IN" sz="2600" spc="-1" strike="noStrike">
                <a:solidFill>
                  <a:srgbClr val="000000"/>
                </a:solidFill>
                <a:latin typeface="Bitter"/>
                <a:ea typeface="DejaVu Sans"/>
              </a:rPr>
              <a:t>Main objective of this work is to establish sales performance goals for the organization and to maintain the inventory products.</a:t>
            </a:r>
            <a:endParaRPr b="0" lang="en-IN" sz="2600" spc="-1" strike="noStrike">
              <a:latin typeface="Arial"/>
            </a:endParaRPr>
          </a:p>
          <a:p>
            <a:pPr lvl="1" marL="863640" indent="-430560" algn="just">
              <a:lnSpc>
                <a:spcPts val="5598"/>
              </a:lnSpc>
              <a:buClr>
                <a:srgbClr val="000000"/>
              </a:buClr>
              <a:buFont typeface="Arial"/>
              <a:buChar char="•"/>
            </a:pPr>
            <a:r>
              <a:rPr b="0" lang="en-IN" sz="2600" spc="-1" strike="noStrike">
                <a:solidFill>
                  <a:srgbClr val="000000"/>
                </a:solidFill>
                <a:latin typeface="Bitter"/>
                <a:ea typeface="DejaVu Sans"/>
              </a:rPr>
              <a:t>Consistent product availability due to effective sales prediction contributes to better customer satisfaction, as customers can rely on finding the products they need.</a:t>
            </a:r>
            <a:endParaRPr b="0" lang="en-IN" sz="2600" spc="-1" strike="noStrike">
              <a:latin typeface="Arial"/>
            </a:endParaRPr>
          </a:p>
        </p:txBody>
      </p:sp>
      <p:sp>
        <p:nvSpPr>
          <p:cNvPr id="244" name="CustomShape 4"/>
          <p:cNvSpPr/>
          <p:nvPr/>
        </p:nvSpPr>
        <p:spPr>
          <a:xfrm>
            <a:off x="1440000" y="642960"/>
            <a:ext cx="8466840" cy="1012320"/>
          </a:xfrm>
          <a:prstGeom prst="rect">
            <a:avLst/>
          </a:prstGeom>
          <a:noFill/>
          <a:ln>
            <a:noFill/>
          </a:ln>
        </p:spPr>
        <p:style>
          <a:lnRef idx="0"/>
          <a:fillRef idx="0"/>
          <a:effectRef idx="0"/>
          <a:fontRef idx="minor"/>
        </p:style>
        <p:txBody>
          <a:bodyPr lIns="0" rIns="0" tIns="0" bIns="0"/>
          <a:p>
            <a:pPr>
              <a:lnSpc>
                <a:spcPts val="7980"/>
              </a:lnSpc>
            </a:pPr>
            <a:r>
              <a:rPr b="0" lang="en-IN" sz="4000" spc="-1" strike="noStrike" u="sng">
                <a:solidFill>
                  <a:srgbClr val="59c5c7"/>
                </a:solidFill>
                <a:uFillTx/>
                <a:latin typeface="Bitter"/>
                <a:ea typeface="DejaVu Sans"/>
              </a:rPr>
              <a:t>ADVANTAGES</a:t>
            </a:r>
            <a:endParaRPr b="0" lang="en-IN" sz="4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5" name="Group 1"/>
          <p:cNvGrpSpPr/>
          <p:nvPr/>
        </p:nvGrpSpPr>
        <p:grpSpPr>
          <a:xfrm>
            <a:off x="8063280" y="-149760"/>
            <a:ext cx="7467120" cy="1485000"/>
            <a:chOff x="8063280" y="-149760"/>
            <a:chExt cx="7467120" cy="1485000"/>
          </a:xfrm>
        </p:grpSpPr>
        <p:sp>
          <p:nvSpPr>
            <p:cNvPr id="246" name="CustomShape 2"/>
            <p:cNvSpPr/>
            <p:nvPr/>
          </p:nvSpPr>
          <p:spPr>
            <a:xfrm rot="5400000">
              <a:off x="11054160" y="-3140640"/>
              <a:ext cx="1485000" cy="7467120"/>
            </a:xfrm>
            <a:custGeom>
              <a:avLst/>
              <a:gdLst/>
              <a:ahLst/>
              <a:rect l="l" t="t" r="r" b="b"/>
              <a:pathLst>
                <a:path w="2353310" h="11826612">
                  <a:moveTo>
                    <a:pt x="784860" y="11759302"/>
                  </a:moveTo>
                  <a:cubicBezTo>
                    <a:pt x="905510" y="11799942"/>
                    <a:pt x="1042670" y="11826612"/>
                    <a:pt x="1177290" y="11826612"/>
                  </a:cubicBezTo>
                  <a:cubicBezTo>
                    <a:pt x="1311910" y="11826612"/>
                    <a:pt x="1441450" y="11803752"/>
                    <a:pt x="1560830" y="11763112"/>
                  </a:cubicBezTo>
                  <a:cubicBezTo>
                    <a:pt x="1563370" y="11761842"/>
                    <a:pt x="1565910" y="11761842"/>
                    <a:pt x="1568450" y="11760572"/>
                  </a:cubicBezTo>
                  <a:cubicBezTo>
                    <a:pt x="2016760" y="11598012"/>
                    <a:pt x="2346960" y="11168752"/>
                    <a:pt x="2353310" y="10639540"/>
                  </a:cubicBezTo>
                  <a:lnTo>
                    <a:pt x="2353310" y="0"/>
                  </a:lnTo>
                  <a:lnTo>
                    <a:pt x="0" y="0"/>
                  </a:lnTo>
                  <a:lnTo>
                    <a:pt x="0" y="10631380"/>
                  </a:lnTo>
                  <a:cubicBezTo>
                    <a:pt x="6350" y="11171292"/>
                    <a:pt x="331470" y="11600552"/>
                    <a:pt x="784860" y="11759302"/>
                  </a:cubicBezTo>
                  <a:close/>
                </a:path>
              </a:pathLst>
            </a:custGeom>
            <a:solidFill>
              <a:srgbClr val="9163cb"/>
            </a:solidFill>
            <a:ln>
              <a:noFill/>
            </a:ln>
          </p:spPr>
          <p:style>
            <a:lnRef idx="0"/>
            <a:fillRef idx="0"/>
            <a:effectRef idx="0"/>
            <a:fontRef idx="minor"/>
          </p:style>
        </p:sp>
      </p:grpSp>
      <p:sp>
        <p:nvSpPr>
          <p:cNvPr id="247" name="CustomShape 3"/>
          <p:cNvSpPr/>
          <p:nvPr/>
        </p:nvSpPr>
        <p:spPr>
          <a:xfrm>
            <a:off x="822960" y="3367800"/>
            <a:ext cx="12714480" cy="2914920"/>
          </a:xfrm>
          <a:prstGeom prst="rect">
            <a:avLst/>
          </a:prstGeom>
          <a:noFill/>
          <a:ln>
            <a:noFill/>
          </a:ln>
        </p:spPr>
        <p:style>
          <a:lnRef idx="0"/>
          <a:fillRef idx="0"/>
          <a:effectRef idx="0"/>
          <a:fontRef idx="minor"/>
        </p:style>
        <p:txBody>
          <a:bodyPr lIns="0" rIns="0" tIns="0" bIns="0"/>
          <a:p>
            <a:pPr lvl="1" marL="885240" indent="-441360" algn="just">
              <a:lnSpc>
                <a:spcPts val="5740"/>
              </a:lnSpc>
              <a:buClr>
                <a:srgbClr val="000000"/>
              </a:buClr>
              <a:buFont typeface="Arial"/>
              <a:buChar char="•"/>
            </a:pPr>
            <a:r>
              <a:rPr b="0" lang="en-IN" sz="2600" spc="-1" strike="noStrike">
                <a:solidFill>
                  <a:srgbClr val="000000"/>
                </a:solidFill>
                <a:latin typeface="Bitter"/>
                <a:ea typeface="DejaVu Sans"/>
              </a:rPr>
              <a:t>New Product Launch Planning</a:t>
            </a:r>
            <a:endParaRPr b="0" lang="en-IN" sz="2600" spc="-1" strike="noStrike">
              <a:latin typeface="Arial"/>
            </a:endParaRPr>
          </a:p>
          <a:p>
            <a:pPr lvl="1" marL="885240" indent="-441360" algn="just">
              <a:lnSpc>
                <a:spcPts val="5740"/>
              </a:lnSpc>
              <a:buClr>
                <a:srgbClr val="000000"/>
              </a:buClr>
              <a:buFont typeface="Arial"/>
              <a:buChar char="•"/>
            </a:pPr>
            <a:r>
              <a:rPr b="0" lang="en-IN" sz="2600" spc="-1" strike="noStrike">
                <a:solidFill>
                  <a:srgbClr val="000000"/>
                </a:solidFill>
                <a:latin typeface="Bitter"/>
                <a:ea typeface="DejaVu Sans"/>
              </a:rPr>
              <a:t>E-commerce Recomendation</a:t>
            </a:r>
            <a:endParaRPr b="0" lang="en-IN" sz="2600" spc="-1" strike="noStrike">
              <a:latin typeface="Arial"/>
            </a:endParaRPr>
          </a:p>
          <a:p>
            <a:pPr lvl="1" marL="885240" indent="-441360" algn="just">
              <a:lnSpc>
                <a:spcPts val="5740"/>
              </a:lnSpc>
              <a:buClr>
                <a:srgbClr val="000000"/>
              </a:buClr>
              <a:buFont typeface="Arial"/>
              <a:buChar char="•"/>
            </a:pPr>
            <a:r>
              <a:rPr b="0" lang="en-IN" sz="2600" spc="-1" strike="noStrike">
                <a:solidFill>
                  <a:srgbClr val="000000"/>
                </a:solidFill>
                <a:latin typeface="Bitter"/>
                <a:ea typeface="DejaVu Sans"/>
              </a:rPr>
              <a:t>Financial Investment Decisions</a:t>
            </a:r>
            <a:endParaRPr b="0" lang="en-IN" sz="2600" spc="-1" strike="noStrike">
              <a:latin typeface="Arial"/>
            </a:endParaRPr>
          </a:p>
          <a:p>
            <a:pPr lvl="1" marL="885240" indent="-441360" algn="just">
              <a:lnSpc>
                <a:spcPts val="5740"/>
              </a:lnSpc>
              <a:buClr>
                <a:srgbClr val="000000"/>
              </a:buClr>
              <a:buFont typeface="Arial"/>
              <a:buChar char="•"/>
            </a:pPr>
            <a:r>
              <a:rPr b="0" lang="en-IN" sz="2600" spc="-1" strike="noStrike">
                <a:solidFill>
                  <a:srgbClr val="000000"/>
                </a:solidFill>
                <a:latin typeface="Bitter"/>
                <a:ea typeface="DejaVu Sans"/>
              </a:rPr>
              <a:t>Pharmaceuticals</a:t>
            </a:r>
            <a:endParaRPr b="0" lang="en-IN" sz="2600" spc="-1" strike="noStrike">
              <a:latin typeface="Arial"/>
            </a:endParaRPr>
          </a:p>
        </p:txBody>
      </p:sp>
      <p:sp>
        <p:nvSpPr>
          <p:cNvPr id="248" name="CustomShape 4"/>
          <p:cNvSpPr/>
          <p:nvPr/>
        </p:nvSpPr>
        <p:spPr>
          <a:xfrm>
            <a:off x="1224000" y="714960"/>
            <a:ext cx="8466840" cy="1012320"/>
          </a:xfrm>
          <a:prstGeom prst="rect">
            <a:avLst/>
          </a:prstGeom>
          <a:noFill/>
          <a:ln>
            <a:noFill/>
          </a:ln>
        </p:spPr>
        <p:style>
          <a:lnRef idx="0"/>
          <a:fillRef idx="0"/>
          <a:effectRef idx="0"/>
          <a:fontRef idx="minor"/>
        </p:style>
        <p:txBody>
          <a:bodyPr lIns="0" rIns="0" tIns="0" bIns="0"/>
          <a:p>
            <a:pPr>
              <a:lnSpc>
                <a:spcPts val="7980"/>
              </a:lnSpc>
            </a:pPr>
            <a:r>
              <a:rPr b="0" lang="en-IN" sz="4000" spc="-1" strike="noStrike" u="sng">
                <a:solidFill>
                  <a:srgbClr val="009353"/>
                </a:solidFill>
                <a:uFillTx/>
                <a:latin typeface="Bitter"/>
                <a:ea typeface="DejaVu Sans"/>
              </a:rPr>
              <a:t>APPLICATIONS</a:t>
            </a:r>
            <a:endParaRPr b="0" lang="en-IN" sz="4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633240" y="720000"/>
            <a:ext cx="5702040" cy="1013040"/>
          </a:xfrm>
          <a:prstGeom prst="rect">
            <a:avLst/>
          </a:prstGeom>
          <a:noFill/>
          <a:ln>
            <a:noFill/>
          </a:ln>
        </p:spPr>
        <p:style>
          <a:lnRef idx="0"/>
          <a:fillRef idx="0"/>
          <a:effectRef idx="0"/>
          <a:fontRef idx="minor"/>
        </p:style>
        <p:txBody>
          <a:bodyPr lIns="0" rIns="0" tIns="0" bIns="0"/>
          <a:p>
            <a:pPr>
              <a:lnSpc>
                <a:spcPts val="7980"/>
              </a:lnSpc>
            </a:pPr>
            <a:r>
              <a:rPr b="0" lang="en-IN" sz="5700" spc="-1" strike="noStrike">
                <a:solidFill>
                  <a:srgbClr val="9163cb"/>
                </a:solidFill>
                <a:latin typeface="IBM Plex Sans Bold"/>
                <a:ea typeface="DejaVu Sans"/>
              </a:rPr>
              <a:t> </a:t>
            </a:r>
            <a:r>
              <a:rPr b="0" lang="en-IN" sz="4000" spc="-1" strike="noStrike">
                <a:solidFill>
                  <a:srgbClr val="95231f"/>
                </a:solidFill>
                <a:latin typeface="Bitter"/>
                <a:ea typeface="DejaVu Sans"/>
              </a:rPr>
              <a:t>WORKING </a:t>
            </a:r>
            <a:endParaRPr b="0" lang="en-IN" sz="4000" spc="-1" strike="noStrike">
              <a:latin typeface="Arial"/>
            </a:endParaRPr>
          </a:p>
        </p:txBody>
      </p:sp>
      <p:sp>
        <p:nvSpPr>
          <p:cNvPr id="250" name="CustomShape 2"/>
          <p:cNvSpPr/>
          <p:nvPr/>
        </p:nvSpPr>
        <p:spPr>
          <a:xfrm>
            <a:off x="867240" y="3935880"/>
            <a:ext cx="4776840" cy="1919880"/>
          </a:xfrm>
          <a:prstGeom prst="rect">
            <a:avLst/>
          </a:prstGeom>
          <a:noFill/>
          <a:ln>
            <a:noFill/>
          </a:ln>
        </p:spPr>
        <p:style>
          <a:lnRef idx="0"/>
          <a:fillRef idx="0"/>
          <a:effectRef idx="0"/>
          <a:fontRef idx="minor"/>
        </p:style>
        <p:txBody>
          <a:bodyPr lIns="0" rIns="0" tIns="0" bIns="0"/>
          <a:p>
            <a:pPr algn="just">
              <a:lnSpc>
                <a:spcPts val="5040"/>
              </a:lnSpc>
            </a:pPr>
            <a:r>
              <a:rPr b="0" lang="en-IN" sz="2600" spc="-1" strike="noStrike">
                <a:solidFill>
                  <a:srgbClr val="000000"/>
                </a:solidFill>
                <a:latin typeface="Bitter"/>
                <a:ea typeface="DejaVu Sans"/>
              </a:rPr>
              <a:t>Open the Graphical User Interface and where we fill our data</a:t>
            </a:r>
            <a:endParaRPr b="0" lang="en-IN" sz="2600" spc="-1" strike="noStrike">
              <a:latin typeface="Arial"/>
            </a:endParaRPr>
          </a:p>
        </p:txBody>
      </p:sp>
      <p:sp>
        <p:nvSpPr>
          <p:cNvPr id="251" name="CustomShape 3"/>
          <p:cNvSpPr/>
          <p:nvPr/>
        </p:nvSpPr>
        <p:spPr>
          <a:xfrm>
            <a:off x="806400" y="2649600"/>
            <a:ext cx="8466840" cy="1012320"/>
          </a:xfrm>
          <a:prstGeom prst="rect">
            <a:avLst/>
          </a:prstGeom>
          <a:noFill/>
          <a:ln>
            <a:noFill/>
          </a:ln>
        </p:spPr>
        <p:style>
          <a:lnRef idx="0"/>
          <a:fillRef idx="0"/>
          <a:effectRef idx="0"/>
          <a:fontRef idx="minor"/>
        </p:style>
        <p:txBody>
          <a:bodyPr lIns="0" rIns="0" tIns="0" bIns="0"/>
          <a:p>
            <a:pPr>
              <a:lnSpc>
                <a:spcPts val="7980"/>
              </a:lnSpc>
            </a:pPr>
            <a:r>
              <a:rPr b="0" lang="en-IN" sz="3600" spc="-1" strike="noStrike" u="sng">
                <a:solidFill>
                  <a:srgbClr val="9163cb"/>
                </a:solidFill>
                <a:uFillTx/>
                <a:latin typeface="Bitter"/>
                <a:ea typeface="DejaVu Sans"/>
              </a:rPr>
              <a:t>Step 1</a:t>
            </a:r>
            <a:r>
              <a:rPr b="0" lang="en-IN" sz="3600" spc="-1" strike="noStrike">
                <a:solidFill>
                  <a:srgbClr val="9163cb"/>
                </a:solidFill>
                <a:latin typeface="Bitter"/>
                <a:ea typeface="DejaVu Sans"/>
              </a:rPr>
              <a:t>:</a:t>
            </a:r>
            <a:endParaRPr b="0" lang="en-IN" sz="3600" spc="-1" strike="noStrike">
              <a:latin typeface="Arial"/>
            </a:endParaRPr>
          </a:p>
        </p:txBody>
      </p:sp>
      <p:pic>
        <p:nvPicPr>
          <p:cNvPr id="252" name="Image 0" descr=""/>
          <p:cNvPicPr/>
          <p:nvPr/>
        </p:nvPicPr>
        <p:blipFill>
          <a:blip r:embed="rId1"/>
          <a:stretch/>
        </p:blipFill>
        <p:spPr>
          <a:xfrm>
            <a:off x="9144000" y="0"/>
            <a:ext cx="5485320" cy="8228520"/>
          </a:xfrm>
          <a:prstGeom prst="rect">
            <a:avLst/>
          </a:prstGeom>
          <a:ln>
            <a:noFill/>
          </a:ln>
        </p:spPr>
      </p:pic>
      <p:sp>
        <p:nvSpPr>
          <p:cNvPr id="253" name="CustomShape 4"/>
          <p:cNvSpPr/>
          <p:nvPr/>
        </p:nvSpPr>
        <p:spPr>
          <a:xfrm>
            <a:off x="9504000" y="1728000"/>
            <a:ext cx="4823280" cy="3963960"/>
          </a:xfrm>
          <a:custGeom>
            <a:avLst/>
            <a:gdLst/>
            <a:ahLst/>
            <a:rect l="l" t="t" r="r" b="b"/>
            <a:pathLst>
              <a:path w="8712604" h="4956460">
                <a:moveTo>
                  <a:pt x="0" y="0"/>
                </a:moveTo>
                <a:lnTo>
                  <a:pt x="8712604" y="0"/>
                </a:lnTo>
                <a:lnTo>
                  <a:pt x="8712604" y="4956460"/>
                </a:lnTo>
                <a:lnTo>
                  <a:pt x="0" y="4956460"/>
                </a:lnTo>
                <a:lnTo>
                  <a:pt x="0" y="0"/>
                </a:lnTo>
                <a:close/>
              </a:path>
            </a:pathLst>
          </a:custGeom>
          <a:blipFill rotWithShape="0">
            <a:blip r:embed="rId2"/>
            <a:stretch>
              <a:fillRect l="0" t="-3722" r="-11434" b="-643"/>
            </a:stretch>
          </a:blipFill>
          <a:ln>
            <a:noFill/>
          </a:ln>
        </p:spPr>
        <p:style>
          <a:lnRef idx="0"/>
          <a:fillRef idx="0"/>
          <a:effectRef idx="0"/>
          <a:fontRef idx="minor"/>
        </p:style>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 name="Group 1"/>
          <p:cNvGrpSpPr/>
          <p:nvPr/>
        </p:nvGrpSpPr>
        <p:grpSpPr>
          <a:xfrm>
            <a:off x="8063280" y="-149760"/>
            <a:ext cx="7467120" cy="1485000"/>
            <a:chOff x="8063280" y="-149760"/>
            <a:chExt cx="7467120" cy="1485000"/>
          </a:xfrm>
        </p:grpSpPr>
        <p:sp>
          <p:nvSpPr>
            <p:cNvPr id="255" name="CustomShape 2"/>
            <p:cNvSpPr/>
            <p:nvPr/>
          </p:nvSpPr>
          <p:spPr>
            <a:xfrm rot="5400000">
              <a:off x="11054160" y="-3140640"/>
              <a:ext cx="1485000" cy="7467120"/>
            </a:xfrm>
            <a:custGeom>
              <a:avLst/>
              <a:gdLst/>
              <a:ahLst/>
              <a:rect l="l" t="t" r="r" b="b"/>
              <a:pathLst>
                <a:path w="2353310" h="11826612">
                  <a:moveTo>
                    <a:pt x="784860" y="11759302"/>
                  </a:moveTo>
                  <a:cubicBezTo>
                    <a:pt x="905510" y="11799942"/>
                    <a:pt x="1042670" y="11826612"/>
                    <a:pt x="1177290" y="11826612"/>
                  </a:cubicBezTo>
                  <a:cubicBezTo>
                    <a:pt x="1311910" y="11826612"/>
                    <a:pt x="1441450" y="11803752"/>
                    <a:pt x="1560830" y="11763112"/>
                  </a:cubicBezTo>
                  <a:cubicBezTo>
                    <a:pt x="1563370" y="11761842"/>
                    <a:pt x="1565910" y="11761842"/>
                    <a:pt x="1568450" y="11760572"/>
                  </a:cubicBezTo>
                  <a:cubicBezTo>
                    <a:pt x="2016760" y="11598012"/>
                    <a:pt x="2346960" y="11168752"/>
                    <a:pt x="2353310" y="10639540"/>
                  </a:cubicBezTo>
                  <a:lnTo>
                    <a:pt x="2353310" y="0"/>
                  </a:lnTo>
                  <a:lnTo>
                    <a:pt x="0" y="0"/>
                  </a:lnTo>
                  <a:lnTo>
                    <a:pt x="0" y="10631380"/>
                  </a:lnTo>
                  <a:cubicBezTo>
                    <a:pt x="6350" y="11171292"/>
                    <a:pt x="331470" y="11600552"/>
                    <a:pt x="784860" y="11759302"/>
                  </a:cubicBezTo>
                  <a:close/>
                </a:path>
              </a:pathLst>
            </a:custGeom>
            <a:solidFill>
              <a:srgbClr val="9163cb"/>
            </a:solidFill>
            <a:ln>
              <a:noFill/>
            </a:ln>
          </p:spPr>
          <p:style>
            <a:lnRef idx="0"/>
            <a:fillRef idx="0"/>
            <a:effectRef idx="0"/>
            <a:fontRef idx="minor"/>
          </p:style>
        </p:sp>
      </p:grpSp>
      <p:sp>
        <p:nvSpPr>
          <p:cNvPr id="256" name="CustomShape 3"/>
          <p:cNvSpPr/>
          <p:nvPr/>
        </p:nvSpPr>
        <p:spPr>
          <a:xfrm>
            <a:off x="8136000" y="2702880"/>
            <a:ext cx="6252480" cy="3632400"/>
          </a:xfrm>
          <a:custGeom>
            <a:avLst/>
            <a:gdLst/>
            <a:ahLst/>
            <a:rect l="l" t="t" r="r" b="b"/>
            <a:pathLst>
              <a:path w="9252989" h="4541847">
                <a:moveTo>
                  <a:pt x="0" y="0"/>
                </a:moveTo>
                <a:lnTo>
                  <a:pt x="9252989" y="0"/>
                </a:lnTo>
                <a:lnTo>
                  <a:pt x="9252989" y="4541847"/>
                </a:lnTo>
                <a:lnTo>
                  <a:pt x="0" y="4541847"/>
                </a:lnTo>
                <a:lnTo>
                  <a:pt x="0" y="0"/>
                </a:lnTo>
                <a:close/>
              </a:path>
            </a:pathLst>
          </a:custGeom>
          <a:blipFill rotWithShape="0">
            <a:blip r:embed="rId1"/>
            <a:stretch>
              <a:fillRect l="-1053" t="0" r="-2131" b="0"/>
            </a:stretch>
          </a:blipFill>
          <a:ln>
            <a:noFill/>
          </a:ln>
        </p:spPr>
        <p:style>
          <a:lnRef idx="0"/>
          <a:fillRef idx="0"/>
          <a:effectRef idx="0"/>
          <a:fontRef idx="minor"/>
        </p:style>
      </p:sp>
      <p:sp>
        <p:nvSpPr>
          <p:cNvPr id="257" name="CustomShape 4"/>
          <p:cNvSpPr/>
          <p:nvPr/>
        </p:nvSpPr>
        <p:spPr>
          <a:xfrm>
            <a:off x="643680" y="2448000"/>
            <a:ext cx="6555600" cy="3200040"/>
          </a:xfrm>
          <a:prstGeom prst="rect">
            <a:avLst/>
          </a:prstGeom>
          <a:noFill/>
          <a:ln>
            <a:noFill/>
          </a:ln>
        </p:spPr>
        <p:style>
          <a:lnRef idx="0"/>
          <a:fillRef idx="0"/>
          <a:effectRef idx="0"/>
          <a:fontRef idx="minor"/>
        </p:style>
        <p:txBody>
          <a:bodyPr lIns="0" rIns="0" tIns="0" bIns="0"/>
          <a:p>
            <a:pPr algn="just">
              <a:lnSpc>
                <a:spcPts val="5040"/>
              </a:lnSpc>
            </a:pPr>
            <a:r>
              <a:rPr b="0" lang="en-IN" sz="2600" spc="-1" strike="noStrike">
                <a:solidFill>
                  <a:srgbClr val="000000"/>
                </a:solidFill>
                <a:latin typeface="Bitter"/>
                <a:ea typeface="DejaVu Sans"/>
              </a:rPr>
              <a:t>Fill all the data in the given form and press predict button to get the prediction. (All the data will then be send to the nondescript and then to the prediction model for processing.)</a:t>
            </a:r>
            <a:endParaRPr b="0" lang="en-IN" sz="2600" spc="-1" strike="noStrike">
              <a:latin typeface="Arial"/>
            </a:endParaRPr>
          </a:p>
        </p:txBody>
      </p:sp>
      <p:sp>
        <p:nvSpPr>
          <p:cNvPr id="258" name="CustomShape 5"/>
          <p:cNvSpPr/>
          <p:nvPr/>
        </p:nvSpPr>
        <p:spPr>
          <a:xfrm>
            <a:off x="576000" y="1080000"/>
            <a:ext cx="3887280" cy="1012320"/>
          </a:xfrm>
          <a:prstGeom prst="rect">
            <a:avLst/>
          </a:prstGeom>
          <a:noFill/>
          <a:ln>
            <a:noFill/>
          </a:ln>
        </p:spPr>
        <p:style>
          <a:lnRef idx="0"/>
          <a:fillRef idx="0"/>
          <a:effectRef idx="0"/>
          <a:fontRef idx="minor"/>
        </p:style>
        <p:txBody>
          <a:bodyPr lIns="0" rIns="0" tIns="0" bIns="0"/>
          <a:p>
            <a:pPr>
              <a:lnSpc>
                <a:spcPts val="7980"/>
              </a:lnSpc>
            </a:pPr>
            <a:r>
              <a:rPr b="0" lang="en-IN" sz="3600" spc="-1" strike="noStrike" u="sng">
                <a:solidFill>
                  <a:srgbClr val="9163cb"/>
                </a:solidFill>
                <a:uFillTx/>
                <a:latin typeface="Bitter"/>
                <a:ea typeface="DejaVu Sans"/>
              </a:rPr>
              <a:t>Step 2</a:t>
            </a:r>
            <a:r>
              <a:rPr b="0" lang="en-IN" sz="3600" spc="-1" strike="noStrike">
                <a:solidFill>
                  <a:srgbClr val="9163cb"/>
                </a:solidFill>
                <a:latin typeface="Bitter"/>
                <a:ea typeface="DejaVu Sans"/>
              </a:rPr>
              <a:t>:</a:t>
            </a:r>
            <a:endParaRPr b="0" lang="en-IN" sz="36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7411680" y="2888280"/>
            <a:ext cx="6555600" cy="639000"/>
          </a:xfrm>
          <a:prstGeom prst="rect">
            <a:avLst/>
          </a:prstGeom>
          <a:noFill/>
          <a:ln>
            <a:noFill/>
          </a:ln>
        </p:spPr>
        <p:style>
          <a:lnRef idx="0"/>
          <a:fillRef idx="0"/>
          <a:effectRef idx="0"/>
          <a:fontRef idx="minor"/>
        </p:style>
        <p:txBody>
          <a:bodyPr lIns="0" rIns="0" tIns="0" bIns="0"/>
          <a:p>
            <a:pPr algn="just">
              <a:lnSpc>
                <a:spcPts val="5040"/>
              </a:lnSpc>
            </a:pPr>
            <a:r>
              <a:rPr b="0" lang="en-IN" sz="2600" spc="-1" strike="noStrike">
                <a:solidFill>
                  <a:srgbClr val="000000"/>
                </a:solidFill>
                <a:latin typeface="Bitter"/>
                <a:ea typeface="DejaVu Sans"/>
              </a:rPr>
              <a:t>View the predicted result</a:t>
            </a:r>
            <a:endParaRPr b="0" lang="en-IN" sz="2600" spc="-1" strike="noStrike">
              <a:latin typeface="Arial"/>
            </a:endParaRPr>
          </a:p>
        </p:txBody>
      </p:sp>
      <p:sp>
        <p:nvSpPr>
          <p:cNvPr id="260" name="CustomShape 2"/>
          <p:cNvSpPr/>
          <p:nvPr/>
        </p:nvSpPr>
        <p:spPr>
          <a:xfrm>
            <a:off x="7488000" y="858960"/>
            <a:ext cx="4046040" cy="1012320"/>
          </a:xfrm>
          <a:prstGeom prst="rect">
            <a:avLst/>
          </a:prstGeom>
          <a:noFill/>
          <a:ln>
            <a:noFill/>
          </a:ln>
        </p:spPr>
        <p:style>
          <a:lnRef idx="0"/>
          <a:fillRef idx="0"/>
          <a:effectRef idx="0"/>
          <a:fontRef idx="minor"/>
        </p:style>
        <p:txBody>
          <a:bodyPr lIns="0" rIns="0" tIns="0" bIns="0"/>
          <a:p>
            <a:pPr>
              <a:lnSpc>
                <a:spcPts val="7980"/>
              </a:lnSpc>
            </a:pPr>
            <a:r>
              <a:rPr b="0" lang="en-IN" sz="3600" spc="-1" strike="noStrike" u="sng">
                <a:solidFill>
                  <a:srgbClr val="9163cb"/>
                </a:solidFill>
                <a:uFillTx/>
                <a:latin typeface="Bitter"/>
                <a:ea typeface="DejaVu Sans"/>
              </a:rPr>
              <a:t>Step 3</a:t>
            </a:r>
            <a:r>
              <a:rPr b="0" lang="en-IN" sz="3600" spc="-1" strike="noStrike">
                <a:solidFill>
                  <a:srgbClr val="9163cb"/>
                </a:solidFill>
                <a:latin typeface="Bitter"/>
                <a:ea typeface="DejaVu Sans"/>
              </a:rPr>
              <a:t>:</a:t>
            </a:r>
            <a:endParaRPr b="0" lang="en-IN" sz="3600" spc="-1" strike="noStrike">
              <a:latin typeface="Arial"/>
            </a:endParaRPr>
          </a:p>
        </p:txBody>
      </p:sp>
      <p:pic>
        <p:nvPicPr>
          <p:cNvPr id="261" name="Image 0" descr=""/>
          <p:cNvPicPr/>
          <p:nvPr/>
        </p:nvPicPr>
        <p:blipFill>
          <a:blip r:embed="rId1"/>
          <a:stretch/>
        </p:blipFill>
        <p:spPr>
          <a:xfrm>
            <a:off x="57960" y="72000"/>
            <a:ext cx="5485320" cy="8228520"/>
          </a:xfrm>
          <a:prstGeom prst="rect">
            <a:avLst/>
          </a:prstGeom>
          <a:ln>
            <a:noFill/>
          </a:ln>
        </p:spPr>
      </p:pic>
      <p:sp>
        <p:nvSpPr>
          <p:cNvPr id="262" name="CustomShape 3"/>
          <p:cNvSpPr/>
          <p:nvPr/>
        </p:nvSpPr>
        <p:spPr>
          <a:xfrm>
            <a:off x="504000" y="2088000"/>
            <a:ext cx="4391280" cy="3527280"/>
          </a:xfrm>
          <a:custGeom>
            <a:avLst/>
            <a:gdLst/>
            <a:ahLst/>
            <a:rect l="l" t="t" r="r" b="b"/>
            <a:pathLst>
              <a:path w="7653058" h="4983817">
                <a:moveTo>
                  <a:pt x="0" y="0"/>
                </a:moveTo>
                <a:lnTo>
                  <a:pt x="7653058" y="0"/>
                </a:lnTo>
                <a:lnTo>
                  <a:pt x="7653058" y="4983817"/>
                </a:lnTo>
                <a:lnTo>
                  <a:pt x="0" y="4983817"/>
                </a:lnTo>
                <a:lnTo>
                  <a:pt x="0" y="0"/>
                </a:lnTo>
                <a:close/>
              </a:path>
            </a:pathLst>
          </a:custGeom>
          <a:blipFill rotWithShape="0">
            <a:blip r:embed="rId2"/>
            <a:stretch>
              <a:fillRect l="0" t="-1978" r="0" b="-623"/>
            </a:stretch>
          </a:blipFill>
          <a:ln>
            <a:noFill/>
          </a:ln>
        </p:spPr>
        <p:style>
          <a:lnRef idx="0"/>
          <a:fillRef idx="0"/>
          <a:effectRef idx="0"/>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Image 0" descr=""/>
          <p:cNvPicPr/>
          <p:nvPr/>
        </p:nvPicPr>
        <p:blipFill>
          <a:blip r:embed="rId1"/>
          <a:stretch/>
        </p:blipFill>
        <p:spPr>
          <a:xfrm>
            <a:off x="9144360" y="0"/>
            <a:ext cx="5485320" cy="8228520"/>
          </a:xfrm>
          <a:prstGeom prst="rect">
            <a:avLst/>
          </a:prstGeom>
          <a:ln>
            <a:noFill/>
          </a:ln>
        </p:spPr>
      </p:pic>
      <p:sp>
        <p:nvSpPr>
          <p:cNvPr id="126" name="CustomShape 1"/>
          <p:cNvSpPr/>
          <p:nvPr/>
        </p:nvSpPr>
        <p:spPr>
          <a:xfrm>
            <a:off x="1131480" y="648000"/>
            <a:ext cx="3619800" cy="1223280"/>
          </a:xfrm>
          <a:prstGeom prst="rect">
            <a:avLst/>
          </a:prstGeom>
          <a:noFill/>
          <a:ln>
            <a:noFill/>
          </a:ln>
        </p:spPr>
        <p:style>
          <a:lnRef idx="0"/>
          <a:fillRef idx="0"/>
          <a:effectRef idx="0"/>
          <a:fontRef idx="minor"/>
        </p:style>
        <p:txBody>
          <a:bodyPr lIns="90000" rIns="90000" tIns="45000" bIns="45000"/>
          <a:p>
            <a:pPr>
              <a:lnSpc>
                <a:spcPct val="100000"/>
              </a:lnSpc>
            </a:pPr>
            <a:r>
              <a:rPr b="0" lang="en-IN" sz="5600" spc="-1" strike="noStrike" u="sng">
                <a:solidFill>
                  <a:srgbClr val="000000"/>
                </a:solidFill>
                <a:uFillTx/>
                <a:latin typeface="IBM Plex Serif Bold"/>
                <a:ea typeface="DejaVu Sans"/>
              </a:rPr>
              <a:t>CONTENT</a:t>
            </a:r>
            <a:endParaRPr b="0" lang="en-IN" sz="5600" spc="-1" strike="noStrike">
              <a:latin typeface="Arial"/>
            </a:endParaRPr>
          </a:p>
        </p:txBody>
      </p:sp>
      <p:sp>
        <p:nvSpPr>
          <p:cNvPr id="127" name="CustomShape 2"/>
          <p:cNvSpPr/>
          <p:nvPr/>
        </p:nvSpPr>
        <p:spPr>
          <a:xfrm>
            <a:off x="1020960" y="1584000"/>
            <a:ext cx="6034680" cy="6396840"/>
          </a:xfrm>
          <a:prstGeom prst="rect">
            <a:avLst/>
          </a:prstGeom>
          <a:noFill/>
          <a:ln>
            <a:noFill/>
          </a:ln>
        </p:spPr>
        <p:style>
          <a:lnRef idx="0"/>
          <a:fillRef idx="0"/>
          <a:effectRef idx="0"/>
          <a:fontRef idx="minor"/>
        </p:style>
        <p:txBody>
          <a:bodyPr lIns="0" rIns="0" tIns="0" bIns="0"/>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ABSTRACT</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Problems &amp; Solutions</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Requirements specification</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Architecture diagram</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Existing system </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Proposed work</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Machine learning models</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XGBRF Regressor</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Advantages</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Applications</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Working  &amp; Result</a:t>
            </a:r>
            <a:endParaRPr b="0" lang="en-IN" sz="2600" spc="-1" strike="noStrike">
              <a:latin typeface="Arial"/>
            </a:endParaRPr>
          </a:p>
          <a:p>
            <a:pPr lvl="1" marL="647640" indent="-322920" algn="just">
              <a:lnSpc>
                <a:spcPts val="4198"/>
              </a:lnSpc>
              <a:buClr>
                <a:srgbClr val="000000"/>
              </a:buClr>
              <a:buFont typeface="Arial"/>
              <a:buChar char="•"/>
            </a:pPr>
            <a:r>
              <a:rPr b="0" lang="en-IN" sz="2600" spc="-1" strike="noStrike">
                <a:solidFill>
                  <a:srgbClr val="000000"/>
                </a:solidFill>
                <a:latin typeface="IBM Plex Sans"/>
                <a:ea typeface="DejaVu Sans"/>
              </a:rPr>
              <a:t>Conclusion</a:t>
            </a:r>
            <a:endParaRPr b="0" lang="en-IN" sz="2600" spc="-1" strike="noStrike">
              <a:latin typeface="Arial"/>
            </a:endParaRPr>
          </a:p>
        </p:txBody>
      </p:sp>
      <p:pic>
        <p:nvPicPr>
          <p:cNvPr id="128" name="" descr=""/>
          <p:cNvPicPr/>
          <p:nvPr/>
        </p:nvPicPr>
        <p:blipFill>
          <a:blip r:embed="rId2"/>
          <a:stretch/>
        </p:blipFill>
        <p:spPr>
          <a:xfrm>
            <a:off x="9576000" y="2736000"/>
            <a:ext cx="4679280" cy="32392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264"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265" name="Image 0" descr=""/>
          <p:cNvPicPr/>
          <p:nvPr/>
        </p:nvPicPr>
        <p:blipFill>
          <a:blip r:embed="rId1"/>
          <a:stretch/>
        </p:blipFill>
        <p:spPr>
          <a:xfrm>
            <a:off x="9144000" y="0"/>
            <a:ext cx="5485320" cy="8228520"/>
          </a:xfrm>
          <a:prstGeom prst="rect">
            <a:avLst/>
          </a:prstGeom>
          <a:ln>
            <a:noFill/>
          </a:ln>
        </p:spPr>
      </p:pic>
      <p:pic>
        <p:nvPicPr>
          <p:cNvPr id="266" name="Image 1" descr=""/>
          <p:cNvPicPr/>
          <p:nvPr/>
        </p:nvPicPr>
        <p:blipFill>
          <a:blip r:embed="rId2"/>
          <a:stretch/>
        </p:blipFill>
        <p:spPr>
          <a:xfrm>
            <a:off x="9407880" y="2579760"/>
            <a:ext cx="4957920" cy="3069360"/>
          </a:xfrm>
          <a:prstGeom prst="rect">
            <a:avLst/>
          </a:prstGeom>
          <a:ln>
            <a:noFill/>
          </a:ln>
        </p:spPr>
      </p:pic>
      <p:sp>
        <p:nvSpPr>
          <p:cNvPr id="267" name="CustomShape 3"/>
          <p:cNvSpPr/>
          <p:nvPr/>
        </p:nvSpPr>
        <p:spPr>
          <a:xfrm>
            <a:off x="738360" y="1086120"/>
            <a:ext cx="6561000" cy="658440"/>
          </a:xfrm>
          <a:prstGeom prst="rect">
            <a:avLst/>
          </a:prstGeom>
          <a:noFill/>
          <a:ln>
            <a:noFill/>
          </a:ln>
        </p:spPr>
        <p:style>
          <a:lnRef idx="0"/>
          <a:fillRef idx="0"/>
          <a:effectRef idx="0"/>
          <a:fontRef idx="minor"/>
        </p:style>
        <p:txBody>
          <a:bodyPr wrap="none" lIns="90000" rIns="90000" tIns="45000" bIns="45000"/>
          <a:p>
            <a:pPr>
              <a:lnSpc>
                <a:spcPts val="5193"/>
              </a:lnSpc>
            </a:pPr>
            <a:r>
              <a:rPr b="0" lang="en-IN" sz="4160" spc="-117" strike="noStrike">
                <a:solidFill>
                  <a:srgbClr val="2c3f42"/>
                </a:solidFill>
                <a:latin typeface="Bitter"/>
                <a:ea typeface="Bitter"/>
              </a:rPr>
              <a:t>Deployment and Monitoring</a:t>
            </a:r>
            <a:endParaRPr b="0" lang="en-IN" sz="4160" spc="-1" strike="noStrike">
              <a:latin typeface="Arial"/>
            </a:endParaRPr>
          </a:p>
        </p:txBody>
      </p:sp>
      <p:sp>
        <p:nvSpPr>
          <p:cNvPr id="268" name="CustomShape 4"/>
          <p:cNvSpPr/>
          <p:nvPr/>
        </p:nvSpPr>
        <p:spPr>
          <a:xfrm>
            <a:off x="1041840" y="2062080"/>
            <a:ext cx="25200" cy="5080320"/>
          </a:xfrm>
          <a:prstGeom prst="roundRect">
            <a:avLst>
              <a:gd name="adj" fmla="val 336796"/>
            </a:avLst>
          </a:prstGeom>
          <a:solidFill>
            <a:srgbClr val="e2c8b5"/>
          </a:solidFill>
          <a:ln>
            <a:noFill/>
          </a:ln>
        </p:spPr>
        <p:style>
          <a:lnRef idx="0"/>
          <a:fillRef idx="0"/>
          <a:effectRef idx="0"/>
          <a:fontRef idx="minor"/>
        </p:style>
      </p:sp>
      <p:sp>
        <p:nvSpPr>
          <p:cNvPr id="269" name="CustomShape 5"/>
          <p:cNvSpPr/>
          <p:nvPr/>
        </p:nvSpPr>
        <p:spPr>
          <a:xfrm>
            <a:off x="1292400" y="2523240"/>
            <a:ext cx="737280" cy="25200"/>
          </a:xfrm>
          <a:prstGeom prst="roundRect">
            <a:avLst>
              <a:gd name="adj" fmla="val 336796"/>
            </a:avLst>
          </a:prstGeom>
          <a:solidFill>
            <a:srgbClr val="e2c8b5"/>
          </a:solidFill>
          <a:ln>
            <a:noFill/>
          </a:ln>
        </p:spPr>
        <p:style>
          <a:lnRef idx="0"/>
          <a:fillRef idx="0"/>
          <a:effectRef idx="0"/>
          <a:fontRef idx="minor"/>
        </p:style>
      </p:sp>
      <p:sp>
        <p:nvSpPr>
          <p:cNvPr id="270" name="CustomShape 6"/>
          <p:cNvSpPr/>
          <p:nvPr/>
        </p:nvSpPr>
        <p:spPr>
          <a:xfrm>
            <a:off x="817560" y="2299320"/>
            <a:ext cx="473760" cy="473760"/>
          </a:xfrm>
          <a:prstGeom prst="roundRect">
            <a:avLst>
              <a:gd name="adj" fmla="val 18669"/>
            </a:avLst>
          </a:prstGeom>
          <a:solidFill>
            <a:srgbClr val="fce2cf"/>
          </a:solidFill>
          <a:ln w="7560">
            <a:solidFill>
              <a:srgbClr val="e2c8b5"/>
            </a:solidFill>
            <a:round/>
          </a:ln>
        </p:spPr>
        <p:style>
          <a:lnRef idx="0"/>
          <a:fillRef idx="0"/>
          <a:effectRef idx="0"/>
          <a:fontRef idx="minor"/>
        </p:style>
      </p:sp>
      <p:sp>
        <p:nvSpPr>
          <p:cNvPr id="271" name="CustomShape 7"/>
          <p:cNvSpPr/>
          <p:nvPr/>
        </p:nvSpPr>
        <p:spPr>
          <a:xfrm>
            <a:off x="993960" y="2378160"/>
            <a:ext cx="120600" cy="315360"/>
          </a:xfrm>
          <a:prstGeom prst="rect">
            <a:avLst/>
          </a:prstGeom>
          <a:noFill/>
          <a:ln>
            <a:noFill/>
          </a:ln>
        </p:spPr>
        <p:style>
          <a:lnRef idx="0"/>
          <a:fillRef idx="0"/>
          <a:effectRef idx="0"/>
          <a:fontRef idx="minor"/>
        </p:style>
        <p:txBody>
          <a:bodyPr wrap="none" lIns="90000" rIns="90000" tIns="45000" bIns="45000"/>
          <a:p>
            <a:pPr algn="ctr">
              <a:lnSpc>
                <a:spcPts val="2492"/>
              </a:lnSpc>
            </a:pPr>
            <a:r>
              <a:rPr b="0" lang="en-IN" sz="2490" spc="-66" strike="noStrike">
                <a:solidFill>
                  <a:srgbClr val="2b2e3c"/>
                </a:solidFill>
                <a:latin typeface="Bitter"/>
                <a:ea typeface="Bitter"/>
              </a:rPr>
              <a:t>1</a:t>
            </a:r>
            <a:endParaRPr b="0" lang="en-IN" sz="2490" spc="-1" strike="noStrike">
              <a:latin typeface="Arial"/>
            </a:endParaRPr>
          </a:p>
        </p:txBody>
      </p:sp>
      <p:sp>
        <p:nvSpPr>
          <p:cNvPr id="272" name="CustomShape 8"/>
          <p:cNvSpPr/>
          <p:nvPr/>
        </p:nvSpPr>
        <p:spPr>
          <a:xfrm>
            <a:off x="2215440" y="2273040"/>
            <a:ext cx="2636280" cy="328320"/>
          </a:xfrm>
          <a:prstGeom prst="rect">
            <a:avLst/>
          </a:prstGeom>
          <a:noFill/>
          <a:ln>
            <a:noFill/>
          </a:ln>
        </p:spPr>
        <p:style>
          <a:lnRef idx="0"/>
          <a:fillRef idx="0"/>
          <a:effectRef idx="0"/>
          <a:fontRef idx="minor"/>
        </p:style>
        <p:txBody>
          <a:bodyPr wrap="none" lIns="90000" rIns="90000" tIns="45000" bIns="45000"/>
          <a:p>
            <a:pPr>
              <a:lnSpc>
                <a:spcPts val="2597"/>
              </a:lnSpc>
            </a:pPr>
            <a:r>
              <a:rPr b="0" lang="en-IN" sz="2080" spc="-55" strike="noStrike">
                <a:solidFill>
                  <a:srgbClr val="2b2e3c"/>
                </a:solidFill>
                <a:latin typeface="Bitter"/>
                <a:ea typeface="Bitter"/>
              </a:rPr>
              <a:t>Model Integration</a:t>
            </a:r>
            <a:endParaRPr b="0" lang="en-IN" sz="2080" spc="-1" strike="noStrike">
              <a:latin typeface="Arial"/>
            </a:endParaRPr>
          </a:p>
        </p:txBody>
      </p:sp>
      <p:sp>
        <p:nvSpPr>
          <p:cNvPr id="273" name="CustomShape 9"/>
          <p:cNvSpPr/>
          <p:nvPr/>
        </p:nvSpPr>
        <p:spPr>
          <a:xfrm>
            <a:off x="2215440" y="2729160"/>
            <a:ext cx="6189120" cy="673920"/>
          </a:xfrm>
          <a:prstGeom prst="rect">
            <a:avLst/>
          </a:prstGeom>
          <a:noFill/>
          <a:ln>
            <a:noFill/>
          </a:ln>
        </p:spPr>
        <p:style>
          <a:lnRef idx="0"/>
          <a:fillRef idx="0"/>
          <a:effectRef idx="0"/>
          <a:fontRef idx="minor"/>
        </p:style>
        <p:txBody>
          <a:bodyPr lIns="90000" rIns="90000" tIns="45000" bIns="45000"/>
          <a:p>
            <a:pPr>
              <a:lnSpc>
                <a:spcPts val="2659"/>
              </a:lnSpc>
            </a:pPr>
            <a:r>
              <a:rPr b="0" lang="en-IN" sz="1660" spc="-26" strike="noStrike">
                <a:solidFill>
                  <a:srgbClr val="2b2e3c"/>
                </a:solidFill>
                <a:latin typeface="Open Sans"/>
                <a:ea typeface="Open Sans"/>
              </a:rPr>
              <a:t>Seamlessly integrate the sales prediction model into Big Mart's existing business intelligence and decision-making systems.</a:t>
            </a:r>
            <a:endParaRPr b="0" lang="en-IN" sz="1660" spc="-1" strike="noStrike">
              <a:latin typeface="Arial"/>
            </a:endParaRPr>
          </a:p>
        </p:txBody>
      </p:sp>
      <p:sp>
        <p:nvSpPr>
          <p:cNvPr id="274" name="CustomShape 10"/>
          <p:cNvSpPr/>
          <p:nvPr/>
        </p:nvSpPr>
        <p:spPr>
          <a:xfrm>
            <a:off x="1292400" y="4287600"/>
            <a:ext cx="737280" cy="25200"/>
          </a:xfrm>
          <a:prstGeom prst="roundRect">
            <a:avLst>
              <a:gd name="adj" fmla="val 336796"/>
            </a:avLst>
          </a:prstGeom>
          <a:solidFill>
            <a:srgbClr val="e2c8b5"/>
          </a:solidFill>
          <a:ln>
            <a:noFill/>
          </a:ln>
        </p:spPr>
        <p:style>
          <a:lnRef idx="0"/>
          <a:fillRef idx="0"/>
          <a:effectRef idx="0"/>
          <a:fontRef idx="minor"/>
        </p:style>
      </p:sp>
      <p:sp>
        <p:nvSpPr>
          <p:cNvPr id="275" name="CustomShape 11"/>
          <p:cNvSpPr/>
          <p:nvPr/>
        </p:nvSpPr>
        <p:spPr>
          <a:xfrm>
            <a:off x="817560" y="4063320"/>
            <a:ext cx="473760" cy="473760"/>
          </a:xfrm>
          <a:prstGeom prst="roundRect">
            <a:avLst>
              <a:gd name="adj" fmla="val 18669"/>
            </a:avLst>
          </a:prstGeom>
          <a:solidFill>
            <a:srgbClr val="fce2cf"/>
          </a:solidFill>
          <a:ln w="7560">
            <a:solidFill>
              <a:srgbClr val="e2c8b5"/>
            </a:solidFill>
            <a:round/>
          </a:ln>
        </p:spPr>
        <p:style>
          <a:lnRef idx="0"/>
          <a:fillRef idx="0"/>
          <a:effectRef idx="0"/>
          <a:fontRef idx="minor"/>
        </p:style>
      </p:sp>
      <p:sp>
        <p:nvSpPr>
          <p:cNvPr id="276" name="CustomShape 12"/>
          <p:cNvSpPr/>
          <p:nvPr/>
        </p:nvSpPr>
        <p:spPr>
          <a:xfrm>
            <a:off x="972720" y="4142520"/>
            <a:ext cx="163440" cy="315360"/>
          </a:xfrm>
          <a:prstGeom prst="rect">
            <a:avLst/>
          </a:prstGeom>
          <a:noFill/>
          <a:ln>
            <a:noFill/>
          </a:ln>
        </p:spPr>
        <p:style>
          <a:lnRef idx="0"/>
          <a:fillRef idx="0"/>
          <a:effectRef idx="0"/>
          <a:fontRef idx="minor"/>
        </p:style>
        <p:txBody>
          <a:bodyPr wrap="none" lIns="90000" rIns="90000" tIns="45000" bIns="45000"/>
          <a:p>
            <a:pPr algn="ctr">
              <a:lnSpc>
                <a:spcPts val="2492"/>
              </a:lnSpc>
            </a:pPr>
            <a:r>
              <a:rPr b="0" lang="en-IN" sz="2490" spc="-66" strike="noStrike">
                <a:solidFill>
                  <a:srgbClr val="2b2e3c"/>
                </a:solidFill>
                <a:latin typeface="Bitter"/>
                <a:ea typeface="Bitter"/>
              </a:rPr>
              <a:t>2</a:t>
            </a:r>
            <a:endParaRPr b="0" lang="en-IN" sz="2490" spc="-1" strike="noStrike">
              <a:latin typeface="Arial"/>
            </a:endParaRPr>
          </a:p>
        </p:txBody>
      </p:sp>
      <p:sp>
        <p:nvSpPr>
          <p:cNvPr id="277" name="CustomShape 13"/>
          <p:cNvSpPr/>
          <p:nvPr/>
        </p:nvSpPr>
        <p:spPr>
          <a:xfrm>
            <a:off x="2215440" y="4037040"/>
            <a:ext cx="2709720" cy="328320"/>
          </a:xfrm>
          <a:prstGeom prst="rect">
            <a:avLst/>
          </a:prstGeom>
          <a:noFill/>
          <a:ln>
            <a:noFill/>
          </a:ln>
        </p:spPr>
        <p:style>
          <a:lnRef idx="0"/>
          <a:fillRef idx="0"/>
          <a:effectRef idx="0"/>
          <a:fontRef idx="minor"/>
        </p:style>
        <p:txBody>
          <a:bodyPr wrap="none" lIns="90000" rIns="90000" tIns="45000" bIns="45000"/>
          <a:p>
            <a:pPr>
              <a:lnSpc>
                <a:spcPts val="2597"/>
              </a:lnSpc>
            </a:pPr>
            <a:r>
              <a:rPr b="0" lang="en-IN" sz="2080" spc="-55" strike="noStrike">
                <a:solidFill>
                  <a:srgbClr val="2b2e3c"/>
                </a:solidFill>
                <a:latin typeface="Bitter"/>
                <a:ea typeface="Bitter"/>
              </a:rPr>
              <a:t>Continuous Monitoring</a:t>
            </a:r>
            <a:endParaRPr b="0" lang="en-IN" sz="2080" spc="-1" strike="noStrike">
              <a:latin typeface="Arial"/>
            </a:endParaRPr>
          </a:p>
        </p:txBody>
      </p:sp>
      <p:sp>
        <p:nvSpPr>
          <p:cNvPr id="278" name="CustomShape 14"/>
          <p:cNvSpPr/>
          <p:nvPr/>
        </p:nvSpPr>
        <p:spPr>
          <a:xfrm>
            <a:off x="2215440" y="4493160"/>
            <a:ext cx="6189120" cy="673920"/>
          </a:xfrm>
          <a:prstGeom prst="rect">
            <a:avLst/>
          </a:prstGeom>
          <a:noFill/>
          <a:ln>
            <a:noFill/>
          </a:ln>
        </p:spPr>
        <p:style>
          <a:lnRef idx="0"/>
          <a:fillRef idx="0"/>
          <a:effectRef idx="0"/>
          <a:fontRef idx="minor"/>
        </p:style>
        <p:txBody>
          <a:bodyPr lIns="90000" rIns="90000" tIns="45000" bIns="45000"/>
          <a:p>
            <a:pPr>
              <a:lnSpc>
                <a:spcPts val="2659"/>
              </a:lnSpc>
            </a:pPr>
            <a:r>
              <a:rPr b="0" lang="en-IN" sz="1660" spc="-26" strike="noStrike">
                <a:solidFill>
                  <a:srgbClr val="2b2e3c"/>
                </a:solidFill>
                <a:latin typeface="Open Sans"/>
                <a:ea typeface="Open Sans"/>
              </a:rPr>
              <a:t>Continuously monitor the model's performance and update it with new data to maintain high accuracy and relevance.</a:t>
            </a:r>
            <a:endParaRPr b="0" lang="en-IN" sz="1660" spc="-1" strike="noStrike">
              <a:latin typeface="Arial"/>
            </a:endParaRPr>
          </a:p>
        </p:txBody>
      </p:sp>
      <p:sp>
        <p:nvSpPr>
          <p:cNvPr id="279" name="CustomShape 15"/>
          <p:cNvSpPr/>
          <p:nvPr/>
        </p:nvSpPr>
        <p:spPr>
          <a:xfrm>
            <a:off x="1292400" y="6051600"/>
            <a:ext cx="737280" cy="25200"/>
          </a:xfrm>
          <a:prstGeom prst="roundRect">
            <a:avLst>
              <a:gd name="adj" fmla="val 336796"/>
            </a:avLst>
          </a:prstGeom>
          <a:solidFill>
            <a:srgbClr val="e2c8b5"/>
          </a:solidFill>
          <a:ln>
            <a:noFill/>
          </a:ln>
        </p:spPr>
        <p:style>
          <a:lnRef idx="0"/>
          <a:fillRef idx="0"/>
          <a:effectRef idx="0"/>
          <a:fontRef idx="minor"/>
        </p:style>
      </p:sp>
      <p:sp>
        <p:nvSpPr>
          <p:cNvPr id="280" name="CustomShape 16"/>
          <p:cNvSpPr/>
          <p:nvPr/>
        </p:nvSpPr>
        <p:spPr>
          <a:xfrm>
            <a:off x="817560" y="5827680"/>
            <a:ext cx="473760" cy="473760"/>
          </a:xfrm>
          <a:prstGeom prst="roundRect">
            <a:avLst>
              <a:gd name="adj" fmla="val 18669"/>
            </a:avLst>
          </a:prstGeom>
          <a:solidFill>
            <a:srgbClr val="fce2cf"/>
          </a:solidFill>
          <a:ln w="7560">
            <a:solidFill>
              <a:srgbClr val="e2c8b5"/>
            </a:solidFill>
            <a:round/>
          </a:ln>
        </p:spPr>
        <p:style>
          <a:lnRef idx="0"/>
          <a:fillRef idx="0"/>
          <a:effectRef idx="0"/>
          <a:fontRef idx="minor"/>
        </p:style>
      </p:sp>
      <p:sp>
        <p:nvSpPr>
          <p:cNvPr id="281" name="CustomShape 17"/>
          <p:cNvSpPr/>
          <p:nvPr/>
        </p:nvSpPr>
        <p:spPr>
          <a:xfrm>
            <a:off x="969120" y="5906520"/>
            <a:ext cx="170640" cy="315360"/>
          </a:xfrm>
          <a:prstGeom prst="rect">
            <a:avLst/>
          </a:prstGeom>
          <a:noFill/>
          <a:ln>
            <a:noFill/>
          </a:ln>
        </p:spPr>
        <p:style>
          <a:lnRef idx="0"/>
          <a:fillRef idx="0"/>
          <a:effectRef idx="0"/>
          <a:fontRef idx="minor"/>
        </p:style>
        <p:txBody>
          <a:bodyPr wrap="none" lIns="90000" rIns="90000" tIns="45000" bIns="45000"/>
          <a:p>
            <a:pPr algn="ctr">
              <a:lnSpc>
                <a:spcPts val="2492"/>
              </a:lnSpc>
            </a:pPr>
            <a:r>
              <a:rPr b="0" lang="en-IN" sz="2490" spc="-66" strike="noStrike">
                <a:solidFill>
                  <a:srgbClr val="2b2e3c"/>
                </a:solidFill>
                <a:latin typeface="Bitter"/>
                <a:ea typeface="Bitter"/>
              </a:rPr>
              <a:t>3</a:t>
            </a:r>
            <a:endParaRPr b="0" lang="en-IN" sz="2490" spc="-1" strike="noStrike">
              <a:latin typeface="Arial"/>
            </a:endParaRPr>
          </a:p>
        </p:txBody>
      </p:sp>
      <p:sp>
        <p:nvSpPr>
          <p:cNvPr id="282" name="CustomShape 18"/>
          <p:cNvSpPr/>
          <p:nvPr/>
        </p:nvSpPr>
        <p:spPr>
          <a:xfrm>
            <a:off x="2215440" y="5801040"/>
            <a:ext cx="3215520" cy="328320"/>
          </a:xfrm>
          <a:prstGeom prst="rect">
            <a:avLst/>
          </a:prstGeom>
          <a:noFill/>
          <a:ln>
            <a:noFill/>
          </a:ln>
        </p:spPr>
        <p:style>
          <a:lnRef idx="0"/>
          <a:fillRef idx="0"/>
          <a:effectRef idx="0"/>
          <a:fontRef idx="minor"/>
        </p:style>
        <p:txBody>
          <a:bodyPr wrap="none" lIns="90000" rIns="90000" tIns="45000" bIns="45000"/>
          <a:p>
            <a:pPr>
              <a:lnSpc>
                <a:spcPts val="2597"/>
              </a:lnSpc>
            </a:pPr>
            <a:r>
              <a:rPr b="0" lang="en-IN" sz="2080" spc="-55" strike="noStrike">
                <a:solidFill>
                  <a:srgbClr val="2b2e3c"/>
                </a:solidFill>
                <a:latin typeface="Bitter"/>
                <a:ea typeface="Bitter"/>
              </a:rPr>
              <a:t>Reporting and Visualization</a:t>
            </a:r>
            <a:endParaRPr b="0" lang="en-IN" sz="2080" spc="-1" strike="noStrike">
              <a:latin typeface="Arial"/>
            </a:endParaRPr>
          </a:p>
        </p:txBody>
      </p:sp>
      <p:sp>
        <p:nvSpPr>
          <p:cNvPr id="283" name="CustomShape 19"/>
          <p:cNvSpPr/>
          <p:nvPr/>
        </p:nvSpPr>
        <p:spPr>
          <a:xfrm>
            <a:off x="2215440" y="6257160"/>
            <a:ext cx="6189120" cy="673920"/>
          </a:xfrm>
          <a:prstGeom prst="rect">
            <a:avLst/>
          </a:prstGeom>
          <a:noFill/>
          <a:ln>
            <a:noFill/>
          </a:ln>
        </p:spPr>
        <p:style>
          <a:lnRef idx="0"/>
          <a:fillRef idx="0"/>
          <a:effectRef idx="0"/>
          <a:fontRef idx="minor"/>
        </p:style>
        <p:txBody>
          <a:bodyPr lIns="90000" rIns="90000" tIns="45000" bIns="45000"/>
          <a:p>
            <a:pPr>
              <a:lnSpc>
                <a:spcPts val="2659"/>
              </a:lnSpc>
            </a:pPr>
            <a:r>
              <a:rPr b="0" lang="en-IN" sz="1660" spc="-26" strike="noStrike">
                <a:solidFill>
                  <a:srgbClr val="2b2e3c"/>
                </a:solidFill>
                <a:latin typeface="Open Sans"/>
                <a:ea typeface="Open Sans"/>
              </a:rPr>
              <a:t>Develop interactive dashboards and reports to provide store managers and executives with real-time insights and forecasts.</a:t>
            </a:r>
            <a:endParaRPr b="0" lang="en-IN" sz="166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 descr=""/>
          <p:cNvPicPr/>
          <p:nvPr/>
        </p:nvPicPr>
        <p:blipFill>
          <a:blip r:embed="rId1"/>
          <a:stretch/>
        </p:blipFill>
        <p:spPr>
          <a:xfrm>
            <a:off x="936000" y="3672000"/>
            <a:ext cx="12613680" cy="4385520"/>
          </a:xfrm>
          <a:prstGeom prst="rect">
            <a:avLst/>
          </a:prstGeom>
          <a:ln>
            <a:noFill/>
          </a:ln>
        </p:spPr>
      </p:pic>
      <p:sp>
        <p:nvSpPr>
          <p:cNvPr id="285" name="CustomShape 1"/>
          <p:cNvSpPr/>
          <p:nvPr/>
        </p:nvSpPr>
        <p:spPr>
          <a:xfrm>
            <a:off x="720000" y="720000"/>
            <a:ext cx="13391280" cy="2457360"/>
          </a:xfrm>
          <a:prstGeom prst="rect">
            <a:avLst/>
          </a:prstGeom>
          <a:noFill/>
          <a:ln>
            <a:noFill/>
          </a:ln>
        </p:spPr>
        <p:style>
          <a:lnRef idx="0"/>
          <a:fillRef idx="0"/>
          <a:effectRef idx="0"/>
          <a:fontRef idx="minor"/>
        </p:style>
        <p:txBody>
          <a:bodyPr lIns="90000" rIns="90000" tIns="45000" bIns="45000"/>
          <a:p>
            <a:pPr algn="just">
              <a:lnSpc>
                <a:spcPct val="150000"/>
              </a:lnSpc>
            </a:pPr>
            <a:r>
              <a:rPr b="1" lang="en-IN" sz="2800" spc="-1" strike="noStrike">
                <a:solidFill>
                  <a:srgbClr val="000000"/>
                </a:solidFill>
                <a:latin typeface="Bitter"/>
                <a:ea typeface="Times New Roman"/>
              </a:rPr>
              <a:t>Flask Application Setup:</a:t>
            </a:r>
            <a:endParaRPr b="0" lang="en-IN" sz="2800" spc="-1" strike="noStrike">
              <a:latin typeface="Arial"/>
            </a:endParaRPr>
          </a:p>
          <a:p>
            <a:pPr algn="just">
              <a:lnSpc>
                <a:spcPct val="150000"/>
              </a:lnSpc>
            </a:pPr>
            <a:r>
              <a:rPr b="0" lang="en-IN" sz="2800" spc="-1" strike="noStrike">
                <a:solidFill>
                  <a:srgbClr val="000000"/>
                </a:solidFill>
                <a:latin typeface="Times New Roman"/>
                <a:ea typeface="Times New Roman"/>
              </a:rPr>
              <a:t>	</a:t>
            </a:r>
            <a:r>
              <a:rPr b="0" lang="en-IN" sz="2200" spc="-1" strike="noStrike">
                <a:solidFill>
                  <a:srgbClr val="000000"/>
                </a:solidFill>
                <a:latin typeface="Bitter"/>
                <a:ea typeface="Times New Roman"/>
              </a:rPr>
              <a:t>The sales prediction model was deployed using a Flask web application, which serves as the interface for interacting with the model. The Flask app handles incoming prediction requests and returns sales forecasts in real-time.</a:t>
            </a:r>
            <a:endParaRPr b="0" lang="en-IN" sz="2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287"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288" name="Image 0" descr=""/>
          <p:cNvPicPr/>
          <p:nvPr/>
        </p:nvPicPr>
        <p:blipFill>
          <a:blip r:embed="rId1"/>
          <a:stretch/>
        </p:blipFill>
        <p:spPr>
          <a:xfrm>
            <a:off x="9144000" y="0"/>
            <a:ext cx="5485320" cy="8228520"/>
          </a:xfrm>
          <a:prstGeom prst="rect">
            <a:avLst/>
          </a:prstGeom>
          <a:ln>
            <a:noFill/>
          </a:ln>
        </p:spPr>
      </p:pic>
      <p:pic>
        <p:nvPicPr>
          <p:cNvPr id="289" name="Image 1" descr=""/>
          <p:cNvPicPr/>
          <p:nvPr/>
        </p:nvPicPr>
        <p:blipFill>
          <a:blip r:embed="rId2"/>
          <a:stretch/>
        </p:blipFill>
        <p:spPr>
          <a:xfrm>
            <a:off x="9427320" y="1679760"/>
            <a:ext cx="4918320" cy="4869000"/>
          </a:xfrm>
          <a:prstGeom prst="rect">
            <a:avLst/>
          </a:prstGeom>
          <a:ln>
            <a:noFill/>
          </a:ln>
        </p:spPr>
      </p:pic>
      <p:sp>
        <p:nvSpPr>
          <p:cNvPr id="290" name="CustomShape 3"/>
          <p:cNvSpPr/>
          <p:nvPr/>
        </p:nvSpPr>
        <p:spPr>
          <a:xfrm>
            <a:off x="793800" y="884520"/>
            <a:ext cx="5669640" cy="707760"/>
          </a:xfrm>
          <a:prstGeom prst="rect">
            <a:avLst/>
          </a:prstGeom>
          <a:noFill/>
          <a:ln>
            <a:noFill/>
          </a:ln>
        </p:spPr>
        <p:style>
          <a:lnRef idx="0"/>
          <a:fillRef idx="0"/>
          <a:effectRef idx="0"/>
          <a:fontRef idx="minor"/>
        </p:style>
        <p:txBody>
          <a:bodyPr wrap="none" lIns="90000" rIns="90000" tIns="45000" bIns="45000"/>
          <a:p>
            <a:pPr>
              <a:lnSpc>
                <a:spcPts val="5581"/>
              </a:lnSpc>
            </a:pPr>
            <a:r>
              <a:rPr b="0" lang="en-IN" sz="4470" spc="-126" strike="noStrike">
                <a:solidFill>
                  <a:srgbClr val="2c3f42"/>
                </a:solidFill>
                <a:latin typeface="Bitter"/>
                <a:ea typeface="Bitter"/>
              </a:rPr>
              <a:t>Conclusion</a:t>
            </a:r>
            <a:endParaRPr b="0" lang="en-IN" sz="4470" spc="-1" strike="noStrike">
              <a:latin typeface="Arial"/>
            </a:endParaRPr>
          </a:p>
        </p:txBody>
      </p:sp>
      <p:sp>
        <p:nvSpPr>
          <p:cNvPr id="291" name="CustomShape 4"/>
          <p:cNvSpPr/>
          <p:nvPr/>
        </p:nvSpPr>
        <p:spPr>
          <a:xfrm>
            <a:off x="793800" y="1933560"/>
            <a:ext cx="3663720" cy="3135600"/>
          </a:xfrm>
          <a:prstGeom prst="roundRect">
            <a:avLst>
              <a:gd name="adj" fmla="val 3037"/>
            </a:avLst>
          </a:prstGeom>
          <a:solidFill>
            <a:srgbClr val="fce2cf"/>
          </a:solidFill>
          <a:ln w="7560">
            <a:solidFill>
              <a:srgbClr val="e2c8b5"/>
            </a:solidFill>
            <a:round/>
          </a:ln>
        </p:spPr>
        <p:style>
          <a:lnRef idx="0"/>
          <a:fillRef idx="0"/>
          <a:effectRef idx="0"/>
          <a:fontRef idx="minor"/>
        </p:style>
      </p:sp>
      <p:sp>
        <p:nvSpPr>
          <p:cNvPr id="292" name="CustomShape 5"/>
          <p:cNvSpPr/>
          <p:nvPr/>
        </p:nvSpPr>
        <p:spPr>
          <a:xfrm>
            <a:off x="1028160" y="216792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Key Takeaways</a:t>
            </a:r>
            <a:endParaRPr b="0" lang="en-IN" sz="2240" spc="-1" strike="noStrike">
              <a:latin typeface="Arial"/>
            </a:endParaRPr>
          </a:p>
        </p:txBody>
      </p:sp>
      <p:sp>
        <p:nvSpPr>
          <p:cNvPr id="293" name="CustomShape 6"/>
          <p:cNvSpPr/>
          <p:nvPr/>
        </p:nvSpPr>
        <p:spPr>
          <a:xfrm>
            <a:off x="1028160" y="2658240"/>
            <a:ext cx="3195000" cy="181332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The sales prediction model developed for Big Mart has demonstrated high accuracy and the ability to generate valuable business insights.</a:t>
            </a:r>
            <a:endParaRPr b="0" lang="en-IN" sz="1790" spc="-1" strike="noStrike">
              <a:latin typeface="Arial"/>
            </a:endParaRPr>
          </a:p>
        </p:txBody>
      </p:sp>
      <p:sp>
        <p:nvSpPr>
          <p:cNvPr id="294" name="CustomShape 7"/>
          <p:cNvSpPr/>
          <p:nvPr/>
        </p:nvSpPr>
        <p:spPr>
          <a:xfrm>
            <a:off x="4685400" y="1933560"/>
            <a:ext cx="3663720" cy="3135600"/>
          </a:xfrm>
          <a:prstGeom prst="roundRect">
            <a:avLst>
              <a:gd name="adj" fmla="val 3037"/>
            </a:avLst>
          </a:prstGeom>
          <a:solidFill>
            <a:srgbClr val="fce2cf"/>
          </a:solidFill>
          <a:ln w="7560">
            <a:solidFill>
              <a:srgbClr val="e2c8b5"/>
            </a:solidFill>
            <a:round/>
          </a:ln>
        </p:spPr>
        <p:style>
          <a:lnRef idx="0"/>
          <a:fillRef idx="0"/>
          <a:effectRef idx="0"/>
          <a:fontRef idx="minor"/>
        </p:style>
      </p:sp>
      <p:sp>
        <p:nvSpPr>
          <p:cNvPr id="295" name="CustomShape 8"/>
          <p:cNvSpPr/>
          <p:nvPr/>
        </p:nvSpPr>
        <p:spPr>
          <a:xfrm>
            <a:off x="4919760" y="216792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Future Opportunities</a:t>
            </a:r>
            <a:endParaRPr b="0" lang="en-IN" sz="2240" spc="-1" strike="noStrike">
              <a:latin typeface="Arial"/>
            </a:endParaRPr>
          </a:p>
        </p:txBody>
      </p:sp>
      <p:sp>
        <p:nvSpPr>
          <p:cNvPr id="296" name="CustomShape 9"/>
          <p:cNvSpPr/>
          <p:nvPr/>
        </p:nvSpPr>
        <p:spPr>
          <a:xfrm>
            <a:off x="4940280" y="2503080"/>
            <a:ext cx="3195000" cy="217620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Explore the integration of additional data sources, such as economic indicators and customer behavior, to further enhance the model's performance.</a:t>
            </a:r>
            <a:endParaRPr b="0" lang="en-IN" sz="1790" spc="-1" strike="noStrike">
              <a:latin typeface="Arial"/>
            </a:endParaRPr>
          </a:p>
        </p:txBody>
      </p:sp>
      <p:sp>
        <p:nvSpPr>
          <p:cNvPr id="297" name="CustomShape 10"/>
          <p:cNvSpPr/>
          <p:nvPr/>
        </p:nvSpPr>
        <p:spPr>
          <a:xfrm>
            <a:off x="793800" y="5297040"/>
            <a:ext cx="7555320" cy="2046960"/>
          </a:xfrm>
          <a:prstGeom prst="roundRect">
            <a:avLst>
              <a:gd name="adj" fmla="val 4652"/>
            </a:avLst>
          </a:prstGeom>
          <a:solidFill>
            <a:srgbClr val="fce2cf"/>
          </a:solidFill>
          <a:ln w="7560">
            <a:solidFill>
              <a:srgbClr val="e2c8b5"/>
            </a:solidFill>
            <a:round/>
          </a:ln>
        </p:spPr>
        <p:style>
          <a:lnRef idx="0"/>
          <a:fillRef idx="0"/>
          <a:effectRef idx="0"/>
          <a:fontRef idx="minor"/>
        </p:style>
      </p:sp>
      <p:sp>
        <p:nvSpPr>
          <p:cNvPr id="298" name="CustomShape 11"/>
          <p:cNvSpPr/>
          <p:nvPr/>
        </p:nvSpPr>
        <p:spPr>
          <a:xfrm>
            <a:off x="1028160" y="55314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Next Steps</a:t>
            </a:r>
            <a:endParaRPr b="0" lang="en-IN" sz="2240" spc="-1" strike="noStrike">
              <a:latin typeface="Arial"/>
            </a:endParaRPr>
          </a:p>
        </p:txBody>
      </p:sp>
      <p:sp>
        <p:nvSpPr>
          <p:cNvPr id="299" name="CustomShape 12"/>
          <p:cNvSpPr/>
          <p:nvPr/>
        </p:nvSpPr>
        <p:spPr>
          <a:xfrm>
            <a:off x="1028160" y="6021720"/>
            <a:ext cx="7086600" cy="108756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Continuously refine and optimize the model to ensure it remains a valuable tool for driving strategic decisions and improving overall business performance.</a:t>
            </a:r>
            <a:endParaRPr b="0" lang="en-IN" sz="179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 name="" descr=""/>
          <p:cNvPicPr/>
          <p:nvPr/>
        </p:nvPicPr>
        <p:blipFill>
          <a:blip r:embed="rId1"/>
          <a:stretch/>
        </p:blipFill>
        <p:spPr>
          <a:xfrm>
            <a:off x="1618200" y="936000"/>
            <a:ext cx="10477440" cy="63723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130" name="CustomShape 2"/>
          <p:cNvSpPr/>
          <p:nvPr/>
        </p:nvSpPr>
        <p:spPr>
          <a:xfrm>
            <a:off x="0" y="360"/>
            <a:ext cx="14629320" cy="8228520"/>
          </a:xfrm>
          <a:prstGeom prst="rect">
            <a:avLst/>
          </a:prstGeom>
          <a:solidFill>
            <a:srgbClr val="fff8f0"/>
          </a:solidFill>
          <a:ln>
            <a:noFill/>
          </a:ln>
        </p:spPr>
        <p:style>
          <a:lnRef idx="0"/>
          <a:fillRef idx="0"/>
          <a:effectRef idx="0"/>
          <a:fontRef idx="minor"/>
        </p:style>
      </p:sp>
      <p:pic>
        <p:nvPicPr>
          <p:cNvPr id="131" name="Image 0" descr=""/>
          <p:cNvPicPr/>
          <p:nvPr/>
        </p:nvPicPr>
        <p:blipFill>
          <a:blip r:embed="rId1"/>
          <a:stretch/>
        </p:blipFill>
        <p:spPr>
          <a:xfrm>
            <a:off x="0" y="0"/>
            <a:ext cx="5485320" cy="8228520"/>
          </a:xfrm>
          <a:prstGeom prst="rect">
            <a:avLst/>
          </a:prstGeom>
          <a:ln>
            <a:noFill/>
          </a:ln>
        </p:spPr>
      </p:pic>
      <p:sp>
        <p:nvSpPr>
          <p:cNvPr id="132" name="CustomShape 3"/>
          <p:cNvSpPr/>
          <p:nvPr/>
        </p:nvSpPr>
        <p:spPr>
          <a:xfrm>
            <a:off x="6281640" y="648000"/>
            <a:ext cx="5669640" cy="707760"/>
          </a:xfrm>
          <a:prstGeom prst="rect">
            <a:avLst/>
          </a:prstGeom>
          <a:noFill/>
          <a:ln>
            <a:noFill/>
          </a:ln>
        </p:spPr>
        <p:style>
          <a:lnRef idx="0"/>
          <a:fillRef idx="0"/>
          <a:effectRef idx="0"/>
          <a:fontRef idx="minor"/>
        </p:style>
        <p:txBody>
          <a:bodyPr wrap="none" lIns="90000" rIns="90000" tIns="45000" bIns="45000"/>
          <a:p>
            <a:pPr>
              <a:lnSpc>
                <a:spcPts val="5581"/>
              </a:lnSpc>
            </a:pPr>
            <a:r>
              <a:rPr b="0" lang="en-IN" sz="4460" spc="-126" strike="noStrike" u="sng">
                <a:solidFill>
                  <a:srgbClr val="2c3f42"/>
                </a:solidFill>
                <a:uFillTx/>
                <a:latin typeface="Bitter"/>
                <a:ea typeface="Bitter"/>
              </a:rPr>
              <a:t>Abstract</a:t>
            </a:r>
            <a:endParaRPr b="0" lang="en-IN" sz="4460" spc="-1" strike="noStrike">
              <a:latin typeface="Arial"/>
            </a:endParaRPr>
          </a:p>
        </p:txBody>
      </p:sp>
      <p:sp>
        <p:nvSpPr>
          <p:cNvPr id="133" name="CustomShape 4"/>
          <p:cNvSpPr/>
          <p:nvPr/>
        </p:nvSpPr>
        <p:spPr>
          <a:xfrm>
            <a:off x="6469920" y="2487240"/>
            <a:ext cx="129960" cy="339120"/>
          </a:xfrm>
          <a:prstGeom prst="rect">
            <a:avLst/>
          </a:prstGeom>
          <a:noFill/>
          <a:ln>
            <a:noFill/>
          </a:ln>
        </p:spPr>
        <p:style>
          <a:lnRef idx="0"/>
          <a:fillRef idx="0"/>
          <a:effectRef idx="0"/>
          <a:fontRef idx="minor"/>
        </p:style>
      </p:sp>
      <p:sp>
        <p:nvSpPr>
          <p:cNvPr id="134" name="CustomShape 5"/>
          <p:cNvSpPr/>
          <p:nvPr/>
        </p:nvSpPr>
        <p:spPr>
          <a:xfrm>
            <a:off x="6442920" y="5637240"/>
            <a:ext cx="183240" cy="339120"/>
          </a:xfrm>
          <a:prstGeom prst="rect">
            <a:avLst/>
          </a:prstGeom>
          <a:noFill/>
          <a:ln>
            <a:noFill/>
          </a:ln>
        </p:spPr>
        <p:style>
          <a:lnRef idx="0"/>
          <a:fillRef idx="0"/>
          <a:effectRef idx="0"/>
          <a:fontRef idx="minor"/>
        </p:style>
      </p:sp>
      <p:sp>
        <p:nvSpPr>
          <p:cNvPr id="135" name="CustomShape 6"/>
          <p:cNvSpPr/>
          <p:nvPr/>
        </p:nvSpPr>
        <p:spPr>
          <a:xfrm>
            <a:off x="6264000" y="1584000"/>
            <a:ext cx="8279280" cy="8651160"/>
          </a:xfrm>
          <a:prstGeom prst="rect">
            <a:avLst/>
          </a:prstGeom>
          <a:noFill/>
          <a:ln>
            <a:noFill/>
          </a:ln>
        </p:spPr>
        <p:style>
          <a:lnRef idx="0"/>
          <a:fillRef idx="0"/>
          <a:effectRef idx="0"/>
          <a:fontRef idx="minor"/>
        </p:style>
        <p:txBody>
          <a:bodyPr lIns="90000" rIns="90000" tIns="45000" bIns="45000"/>
          <a:p>
            <a:pPr>
              <a:lnSpc>
                <a:spcPct val="100000"/>
              </a:lnSpc>
            </a:pPr>
            <a:r>
              <a:rPr b="0" lang="en-IN" sz="2600" spc="-1" strike="noStrike">
                <a:solidFill>
                  <a:srgbClr val="000000"/>
                </a:solidFill>
                <a:latin typeface="Bitter"/>
                <a:ea typeface="DejaVu Sans"/>
              </a:rPr>
              <a:t>Now a days shopping malls and Big Marts keep the track of their sales data of each and every individual item for predicting future demand of the customer and update the inventory management as well. These data stores basically contain a large number of customer data and nndividual item attributes in a data warehouse. Further, anomalies and frequent patterns are detected by mining the data store from the data warehouse. The resultant data can be used for predicting future sales volume with the help of different machine learning techniques for the retaile like Big Mart.</a:t>
            </a:r>
            <a:endParaRPr b="0" lang="en-IN" sz="2600" spc="-1" strike="noStrike">
              <a:latin typeface="Arial"/>
            </a:endParaRPr>
          </a:p>
        </p:txBody>
      </p:sp>
      <p:pic>
        <p:nvPicPr>
          <p:cNvPr id="136" name="" descr=""/>
          <p:cNvPicPr/>
          <p:nvPr/>
        </p:nvPicPr>
        <p:blipFill>
          <a:blip r:embed="rId2"/>
          <a:stretch/>
        </p:blipFill>
        <p:spPr>
          <a:xfrm>
            <a:off x="432000" y="1656000"/>
            <a:ext cx="4607280" cy="46756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0" y="0"/>
            <a:ext cx="14629320" cy="8228520"/>
          </a:xfrm>
          <a:prstGeom prst="rect">
            <a:avLst/>
          </a:prstGeom>
          <a:solidFill>
            <a:srgbClr val="aabcb6"/>
          </a:solidFill>
          <a:ln>
            <a:noFill/>
          </a:ln>
        </p:spPr>
        <p:style>
          <a:lnRef idx="0"/>
          <a:fillRef idx="0"/>
          <a:effectRef idx="0"/>
          <a:fontRef idx="minor"/>
        </p:style>
      </p:sp>
      <p:sp>
        <p:nvSpPr>
          <p:cNvPr id="138" name="CustomShape 2"/>
          <p:cNvSpPr/>
          <p:nvPr/>
        </p:nvSpPr>
        <p:spPr>
          <a:xfrm>
            <a:off x="0" y="0"/>
            <a:ext cx="14629320" cy="8228520"/>
          </a:xfrm>
          <a:prstGeom prst="rect">
            <a:avLst/>
          </a:prstGeom>
          <a:solidFill>
            <a:srgbClr val="fff8f0"/>
          </a:solidFill>
          <a:ln>
            <a:noFill/>
          </a:ln>
        </p:spPr>
        <p:style>
          <a:lnRef idx="0"/>
          <a:fillRef idx="0"/>
          <a:effectRef idx="0"/>
          <a:fontRef idx="minor"/>
        </p:style>
      </p:sp>
      <p:pic>
        <p:nvPicPr>
          <p:cNvPr id="139" name="Image 0" descr=""/>
          <p:cNvPicPr/>
          <p:nvPr/>
        </p:nvPicPr>
        <p:blipFill>
          <a:blip r:embed="rId1"/>
          <a:stretch/>
        </p:blipFill>
        <p:spPr>
          <a:xfrm>
            <a:off x="9144000" y="0"/>
            <a:ext cx="5485320" cy="8228520"/>
          </a:xfrm>
          <a:prstGeom prst="rect">
            <a:avLst/>
          </a:prstGeom>
          <a:ln>
            <a:noFill/>
          </a:ln>
        </p:spPr>
      </p:pic>
      <p:pic>
        <p:nvPicPr>
          <p:cNvPr id="140" name="Image 1" descr=""/>
          <p:cNvPicPr/>
          <p:nvPr/>
        </p:nvPicPr>
        <p:blipFill>
          <a:blip r:embed="rId2"/>
          <a:stretch/>
        </p:blipFill>
        <p:spPr>
          <a:xfrm>
            <a:off x="9427320" y="2270160"/>
            <a:ext cx="4918320" cy="3688560"/>
          </a:xfrm>
          <a:prstGeom prst="rect">
            <a:avLst/>
          </a:prstGeom>
          <a:ln>
            <a:noFill/>
          </a:ln>
        </p:spPr>
      </p:pic>
      <p:sp>
        <p:nvSpPr>
          <p:cNvPr id="141" name="CustomShape 3"/>
          <p:cNvSpPr/>
          <p:nvPr/>
        </p:nvSpPr>
        <p:spPr>
          <a:xfrm>
            <a:off x="793800" y="1247400"/>
            <a:ext cx="5669640" cy="707760"/>
          </a:xfrm>
          <a:prstGeom prst="rect">
            <a:avLst/>
          </a:prstGeom>
          <a:noFill/>
          <a:ln>
            <a:noFill/>
          </a:ln>
        </p:spPr>
        <p:style>
          <a:lnRef idx="0"/>
          <a:fillRef idx="0"/>
          <a:effectRef idx="0"/>
          <a:fontRef idx="minor"/>
        </p:style>
        <p:txBody>
          <a:bodyPr wrap="none" lIns="90000" rIns="90000" tIns="45000" bIns="45000"/>
          <a:p>
            <a:pPr>
              <a:lnSpc>
                <a:spcPts val="5581"/>
              </a:lnSpc>
            </a:pPr>
            <a:r>
              <a:rPr b="0" lang="en-IN" sz="4470" spc="-126" strike="noStrike">
                <a:solidFill>
                  <a:srgbClr val="2c3f42"/>
                </a:solidFill>
                <a:latin typeface="Bitter"/>
                <a:ea typeface="Bitter"/>
              </a:rPr>
              <a:t>Introduction</a:t>
            </a:r>
            <a:endParaRPr b="0" lang="en-IN" sz="4470" spc="-1" strike="noStrike">
              <a:latin typeface="Arial"/>
            </a:endParaRPr>
          </a:p>
        </p:txBody>
      </p:sp>
      <p:sp>
        <p:nvSpPr>
          <p:cNvPr id="142" name="CustomShape 4"/>
          <p:cNvSpPr/>
          <p:nvPr/>
        </p:nvSpPr>
        <p:spPr>
          <a:xfrm>
            <a:off x="793800" y="2296440"/>
            <a:ext cx="3663720" cy="2772720"/>
          </a:xfrm>
          <a:prstGeom prst="roundRect">
            <a:avLst>
              <a:gd name="adj" fmla="val 3435"/>
            </a:avLst>
          </a:prstGeom>
          <a:solidFill>
            <a:srgbClr val="fce2cf"/>
          </a:solidFill>
          <a:ln w="7560">
            <a:solidFill>
              <a:srgbClr val="e2c8b5"/>
            </a:solidFill>
            <a:round/>
          </a:ln>
        </p:spPr>
        <p:style>
          <a:lnRef idx="0"/>
          <a:fillRef idx="0"/>
          <a:effectRef idx="0"/>
          <a:fontRef idx="minor"/>
        </p:style>
      </p:sp>
      <p:sp>
        <p:nvSpPr>
          <p:cNvPr id="143" name="CustomShape 5"/>
          <p:cNvSpPr/>
          <p:nvPr/>
        </p:nvSpPr>
        <p:spPr>
          <a:xfrm>
            <a:off x="1028160" y="25308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Big Mart Overview</a:t>
            </a:r>
            <a:endParaRPr b="0" lang="en-IN" sz="2240" spc="-1" strike="noStrike">
              <a:latin typeface="Arial"/>
            </a:endParaRPr>
          </a:p>
        </p:txBody>
      </p:sp>
      <p:sp>
        <p:nvSpPr>
          <p:cNvPr id="144" name="CustomShape 6"/>
          <p:cNvSpPr/>
          <p:nvPr/>
        </p:nvSpPr>
        <p:spPr>
          <a:xfrm>
            <a:off x="1028160" y="3021120"/>
            <a:ext cx="3195000" cy="181332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Big Mart is a leading retail chain with multiple stores across the country, offering a wide range of products to its customers.</a:t>
            </a:r>
            <a:endParaRPr b="0" lang="en-IN" sz="1790" spc="-1" strike="noStrike">
              <a:latin typeface="Arial"/>
            </a:endParaRPr>
          </a:p>
        </p:txBody>
      </p:sp>
      <p:sp>
        <p:nvSpPr>
          <p:cNvPr id="145" name="CustomShape 7"/>
          <p:cNvSpPr/>
          <p:nvPr/>
        </p:nvSpPr>
        <p:spPr>
          <a:xfrm>
            <a:off x="4685400" y="2296440"/>
            <a:ext cx="3663720" cy="2772720"/>
          </a:xfrm>
          <a:prstGeom prst="roundRect">
            <a:avLst>
              <a:gd name="adj" fmla="val 3435"/>
            </a:avLst>
          </a:prstGeom>
          <a:solidFill>
            <a:srgbClr val="fce2cf"/>
          </a:solidFill>
          <a:ln w="7560">
            <a:solidFill>
              <a:srgbClr val="e2c8b5"/>
            </a:solidFill>
            <a:round/>
          </a:ln>
        </p:spPr>
        <p:style>
          <a:lnRef idx="0"/>
          <a:fillRef idx="0"/>
          <a:effectRef idx="0"/>
          <a:fontRef idx="minor"/>
        </p:style>
      </p:sp>
      <p:sp>
        <p:nvSpPr>
          <p:cNvPr id="146" name="CustomShape 8"/>
          <p:cNvSpPr/>
          <p:nvPr/>
        </p:nvSpPr>
        <p:spPr>
          <a:xfrm>
            <a:off x="4919760" y="2448000"/>
            <a:ext cx="3195000" cy="790560"/>
          </a:xfrm>
          <a:prstGeom prst="rect">
            <a:avLst/>
          </a:prstGeom>
          <a:noFill/>
          <a:ln>
            <a:noFill/>
          </a:ln>
        </p:spPr>
        <p:style>
          <a:lnRef idx="0"/>
          <a:fillRef idx="0"/>
          <a:effectRef idx="0"/>
          <a:fontRef idx="minor"/>
        </p:style>
        <p:txBody>
          <a:bodyPr lIns="90000" rIns="90000" tIns="45000" bIns="45000"/>
          <a:p>
            <a:pPr>
              <a:lnSpc>
                <a:spcPts val="2792"/>
              </a:lnSpc>
            </a:pPr>
            <a:r>
              <a:rPr b="0" lang="en-IN" sz="2240" spc="-60" strike="noStrike">
                <a:solidFill>
                  <a:srgbClr val="2b2e3c"/>
                </a:solidFill>
                <a:latin typeface="Bitter"/>
                <a:ea typeface="Bitter"/>
              </a:rPr>
              <a:t>Sales Prediction Importance</a:t>
            </a:r>
            <a:endParaRPr b="0" lang="en-IN" sz="2240" spc="-1" strike="noStrike">
              <a:latin typeface="Arial"/>
            </a:endParaRPr>
          </a:p>
        </p:txBody>
      </p:sp>
      <p:sp>
        <p:nvSpPr>
          <p:cNvPr id="147" name="CustomShape 9"/>
          <p:cNvSpPr/>
          <p:nvPr/>
        </p:nvSpPr>
        <p:spPr>
          <a:xfrm>
            <a:off x="5012280" y="3096000"/>
            <a:ext cx="3195000" cy="145044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Accurate sales forecasting is crucial for Big Mart to optimize inventory, staff scheduling, and strategic decision-making.</a:t>
            </a:r>
            <a:endParaRPr b="0" lang="en-IN" sz="1790" spc="-1" strike="noStrike">
              <a:latin typeface="Arial"/>
            </a:endParaRPr>
          </a:p>
        </p:txBody>
      </p:sp>
      <p:sp>
        <p:nvSpPr>
          <p:cNvPr id="148" name="CustomShape 10"/>
          <p:cNvSpPr/>
          <p:nvPr/>
        </p:nvSpPr>
        <p:spPr>
          <a:xfrm>
            <a:off x="793800" y="5297040"/>
            <a:ext cx="7555320" cy="1684080"/>
          </a:xfrm>
          <a:prstGeom prst="roundRect">
            <a:avLst>
              <a:gd name="adj" fmla="val 5654"/>
            </a:avLst>
          </a:prstGeom>
          <a:solidFill>
            <a:srgbClr val="fce2cf"/>
          </a:solidFill>
          <a:ln w="7560">
            <a:solidFill>
              <a:srgbClr val="e2c8b5"/>
            </a:solidFill>
            <a:round/>
          </a:ln>
        </p:spPr>
        <p:style>
          <a:lnRef idx="0"/>
          <a:fillRef idx="0"/>
          <a:effectRef idx="0"/>
          <a:fontRef idx="minor"/>
        </p:style>
      </p:sp>
      <p:sp>
        <p:nvSpPr>
          <p:cNvPr id="149" name="CustomShape 11"/>
          <p:cNvSpPr/>
          <p:nvPr/>
        </p:nvSpPr>
        <p:spPr>
          <a:xfrm>
            <a:off x="1028160" y="5531400"/>
            <a:ext cx="2834280" cy="353160"/>
          </a:xfrm>
          <a:prstGeom prst="rect">
            <a:avLst/>
          </a:prstGeom>
          <a:noFill/>
          <a:ln>
            <a:noFill/>
          </a:ln>
        </p:spPr>
        <p:style>
          <a:lnRef idx="0"/>
          <a:fillRef idx="0"/>
          <a:effectRef idx="0"/>
          <a:fontRef idx="minor"/>
        </p:style>
        <p:txBody>
          <a:bodyPr wrap="none" lIns="90000" rIns="90000" tIns="45000" bIns="45000"/>
          <a:p>
            <a:pPr>
              <a:lnSpc>
                <a:spcPts val="2792"/>
              </a:lnSpc>
            </a:pPr>
            <a:r>
              <a:rPr b="0" lang="en-IN" sz="2240" spc="-60" strike="noStrike">
                <a:solidFill>
                  <a:srgbClr val="2b2e3c"/>
                </a:solidFill>
                <a:latin typeface="Bitter"/>
                <a:ea typeface="Bitter"/>
              </a:rPr>
              <a:t>Project Goals</a:t>
            </a:r>
            <a:endParaRPr b="0" lang="en-IN" sz="2240" spc="-1" strike="noStrike">
              <a:latin typeface="Arial"/>
            </a:endParaRPr>
          </a:p>
        </p:txBody>
      </p:sp>
      <p:sp>
        <p:nvSpPr>
          <p:cNvPr id="150" name="CustomShape 12"/>
          <p:cNvSpPr/>
          <p:nvPr/>
        </p:nvSpPr>
        <p:spPr>
          <a:xfrm>
            <a:off x="1028160" y="6021720"/>
            <a:ext cx="7086600" cy="724680"/>
          </a:xfrm>
          <a:prstGeom prst="rect">
            <a:avLst/>
          </a:prstGeom>
          <a:noFill/>
          <a:ln>
            <a:noFill/>
          </a:ln>
        </p:spPr>
        <p:style>
          <a:lnRef idx="0"/>
          <a:fillRef idx="0"/>
          <a:effectRef idx="0"/>
          <a:fontRef idx="minor"/>
        </p:style>
        <p:txBody>
          <a:bodyPr lIns="90000" rIns="90000" tIns="45000" bIns="45000"/>
          <a:p>
            <a:pPr>
              <a:lnSpc>
                <a:spcPts val="2857"/>
              </a:lnSpc>
            </a:pPr>
            <a:r>
              <a:rPr b="0" lang="en-IN" sz="1790" spc="-29" strike="noStrike">
                <a:solidFill>
                  <a:srgbClr val="2b2e3c"/>
                </a:solidFill>
                <a:latin typeface="Open Sans"/>
                <a:ea typeface="Open Sans"/>
              </a:rPr>
              <a:t>Develop a machine learning model that can reliably predict future sales for each store and product category.</a:t>
            </a:r>
            <a:endParaRPr b="0" lang="en-IN" sz="179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7704000" y="1656000"/>
            <a:ext cx="6479280" cy="1173600"/>
          </a:xfrm>
          <a:prstGeom prst="rect">
            <a:avLst/>
          </a:prstGeom>
          <a:noFill/>
          <a:ln>
            <a:noFill/>
          </a:ln>
        </p:spPr>
        <p:style>
          <a:lnRef idx="0"/>
          <a:fillRef idx="0"/>
          <a:effectRef idx="0"/>
          <a:fontRef idx="minor"/>
        </p:style>
        <p:txBody>
          <a:bodyPr lIns="0" rIns="0" tIns="0" bIns="0"/>
          <a:p>
            <a:pPr algn="just">
              <a:lnSpc>
                <a:spcPts val="3081"/>
              </a:lnSpc>
            </a:pPr>
            <a:r>
              <a:rPr b="0" lang="en-IN" sz="2200" spc="-1" strike="noStrike">
                <a:solidFill>
                  <a:srgbClr val="000000"/>
                </a:solidFill>
                <a:latin typeface="IBM Plex Sans"/>
                <a:ea typeface="DejaVu Sans"/>
              </a:rPr>
              <a:t>Clean and preprocess the data, handle missing values, and address outliers to improve the overall quality of the dataset.</a:t>
            </a:r>
            <a:endParaRPr b="0" lang="en-IN" sz="2200" spc="-1" strike="noStrike">
              <a:latin typeface="Arial"/>
            </a:endParaRPr>
          </a:p>
        </p:txBody>
      </p:sp>
      <p:sp>
        <p:nvSpPr>
          <p:cNvPr id="152" name="CustomShape 2"/>
          <p:cNvSpPr/>
          <p:nvPr/>
        </p:nvSpPr>
        <p:spPr>
          <a:xfrm>
            <a:off x="7646760" y="924120"/>
            <a:ext cx="3944520" cy="443160"/>
          </a:xfrm>
          <a:prstGeom prst="rect">
            <a:avLst/>
          </a:prstGeom>
          <a:noFill/>
          <a:ln>
            <a:noFill/>
          </a:ln>
        </p:spPr>
        <p:style>
          <a:lnRef idx="0"/>
          <a:fillRef idx="0"/>
          <a:effectRef idx="0"/>
          <a:fontRef idx="minor"/>
        </p:style>
        <p:txBody>
          <a:bodyPr lIns="0" rIns="0" tIns="0" bIns="0"/>
          <a:p>
            <a:pPr>
              <a:lnSpc>
                <a:spcPts val="3498"/>
              </a:lnSpc>
            </a:pPr>
            <a:r>
              <a:rPr b="0" lang="en-IN" sz="2500" spc="-1" strike="noStrike">
                <a:solidFill>
                  <a:srgbClr val="9163cb"/>
                </a:solidFill>
                <a:latin typeface="IBM Plex Sans Bold"/>
                <a:ea typeface="DejaVu Sans"/>
              </a:rPr>
              <a:t>Insufficient Data Quality</a:t>
            </a:r>
            <a:endParaRPr b="0" lang="en-IN" sz="2500" spc="-1" strike="noStrike">
              <a:latin typeface="Arial"/>
            </a:endParaRPr>
          </a:p>
        </p:txBody>
      </p:sp>
      <p:sp>
        <p:nvSpPr>
          <p:cNvPr id="153" name="CustomShape 3"/>
          <p:cNvSpPr/>
          <p:nvPr/>
        </p:nvSpPr>
        <p:spPr>
          <a:xfrm>
            <a:off x="7803720" y="3659040"/>
            <a:ext cx="6523560" cy="1956240"/>
          </a:xfrm>
          <a:prstGeom prst="rect">
            <a:avLst/>
          </a:prstGeom>
          <a:noFill/>
          <a:ln>
            <a:noFill/>
          </a:ln>
        </p:spPr>
        <p:style>
          <a:lnRef idx="0"/>
          <a:fillRef idx="0"/>
          <a:effectRef idx="0"/>
          <a:fontRef idx="minor"/>
        </p:style>
        <p:txBody>
          <a:bodyPr lIns="0" rIns="0" tIns="0" bIns="0"/>
          <a:p>
            <a:pPr algn="just">
              <a:lnSpc>
                <a:spcPts val="3081"/>
              </a:lnSpc>
            </a:pPr>
            <a:r>
              <a:rPr b="0" lang="en-IN" sz="2200" spc="-1" strike="noStrike">
                <a:solidFill>
                  <a:srgbClr val="000000"/>
                </a:solidFill>
                <a:latin typeface="IBM Plex Sans"/>
                <a:ea typeface="DejaVu Sans"/>
              </a:rPr>
              <a:t>Collaborate closely with domain experts to ensure that the model aligns with the business objectives and effectively addresses the nuances of sales prediction in the specific context of BigMart.</a:t>
            </a:r>
            <a:endParaRPr b="0" lang="en-IN" sz="2200" spc="-1" strike="noStrike">
              <a:latin typeface="Arial"/>
            </a:endParaRPr>
          </a:p>
        </p:txBody>
      </p:sp>
      <p:sp>
        <p:nvSpPr>
          <p:cNvPr id="154" name="CustomShape 4"/>
          <p:cNvSpPr/>
          <p:nvPr/>
        </p:nvSpPr>
        <p:spPr>
          <a:xfrm>
            <a:off x="7776000" y="3096000"/>
            <a:ext cx="4176720" cy="443160"/>
          </a:xfrm>
          <a:prstGeom prst="rect">
            <a:avLst/>
          </a:prstGeom>
          <a:noFill/>
          <a:ln>
            <a:noFill/>
          </a:ln>
        </p:spPr>
        <p:style>
          <a:lnRef idx="0"/>
          <a:fillRef idx="0"/>
          <a:effectRef idx="0"/>
          <a:fontRef idx="minor"/>
        </p:style>
        <p:txBody>
          <a:bodyPr lIns="0" rIns="0" tIns="0" bIns="0"/>
          <a:p>
            <a:pPr>
              <a:lnSpc>
                <a:spcPts val="3498"/>
              </a:lnSpc>
            </a:pPr>
            <a:r>
              <a:rPr b="0" lang="en-IN" sz="2500" spc="-1" strike="noStrike">
                <a:solidFill>
                  <a:srgbClr val="9163cb"/>
                </a:solidFill>
                <a:latin typeface="IBM Plex Sans Bold"/>
                <a:ea typeface="DejaVu Sans"/>
              </a:rPr>
              <a:t>Business Understanding</a:t>
            </a:r>
            <a:endParaRPr b="0" lang="en-IN" sz="2500" spc="-1" strike="noStrike">
              <a:latin typeface="Arial"/>
            </a:endParaRPr>
          </a:p>
        </p:txBody>
      </p:sp>
      <p:sp>
        <p:nvSpPr>
          <p:cNvPr id="155" name="CustomShape 5"/>
          <p:cNvSpPr/>
          <p:nvPr/>
        </p:nvSpPr>
        <p:spPr>
          <a:xfrm>
            <a:off x="7704000" y="6354360"/>
            <a:ext cx="6479280" cy="1564920"/>
          </a:xfrm>
          <a:prstGeom prst="rect">
            <a:avLst/>
          </a:prstGeom>
          <a:noFill/>
          <a:ln>
            <a:noFill/>
          </a:ln>
        </p:spPr>
        <p:style>
          <a:lnRef idx="0"/>
          <a:fillRef idx="0"/>
          <a:effectRef idx="0"/>
          <a:fontRef idx="minor"/>
        </p:style>
        <p:txBody>
          <a:bodyPr lIns="0" rIns="0" tIns="0" bIns="0"/>
          <a:p>
            <a:pPr algn="just">
              <a:lnSpc>
                <a:spcPts val="3081"/>
              </a:lnSpc>
            </a:pPr>
            <a:r>
              <a:rPr b="0" lang="en-IN" sz="2200" spc="-1" strike="noStrike">
                <a:solidFill>
                  <a:srgbClr val="000000"/>
                </a:solidFill>
                <a:latin typeface="IBM Plex Sans"/>
                <a:ea typeface="DejaVu Sans"/>
              </a:rPr>
              <a:t>Experiment with different regression algorithms (e.g., linear regression,random forests) and choose the one that best fits the characteristics of the data.</a:t>
            </a:r>
            <a:endParaRPr b="0" lang="en-IN" sz="2200" spc="-1" strike="noStrike">
              <a:latin typeface="Arial"/>
            </a:endParaRPr>
          </a:p>
        </p:txBody>
      </p:sp>
      <p:sp>
        <p:nvSpPr>
          <p:cNvPr id="156" name="CustomShape 6"/>
          <p:cNvSpPr/>
          <p:nvPr/>
        </p:nvSpPr>
        <p:spPr>
          <a:xfrm>
            <a:off x="7704000" y="5760000"/>
            <a:ext cx="2879280" cy="443160"/>
          </a:xfrm>
          <a:prstGeom prst="rect">
            <a:avLst/>
          </a:prstGeom>
          <a:noFill/>
          <a:ln>
            <a:noFill/>
          </a:ln>
        </p:spPr>
        <p:style>
          <a:lnRef idx="0"/>
          <a:fillRef idx="0"/>
          <a:effectRef idx="0"/>
          <a:fontRef idx="minor"/>
        </p:style>
        <p:txBody>
          <a:bodyPr lIns="0" rIns="0" tIns="0" bIns="0"/>
          <a:p>
            <a:pPr>
              <a:lnSpc>
                <a:spcPts val="3498"/>
              </a:lnSpc>
            </a:pPr>
            <a:r>
              <a:rPr b="0" lang="en-IN" sz="2500" spc="-1" strike="noStrike">
                <a:solidFill>
                  <a:srgbClr val="9163cb"/>
                </a:solidFill>
                <a:latin typeface="IBM Plex Sans Bold"/>
                <a:ea typeface="DejaVu Sans"/>
              </a:rPr>
              <a:t> </a:t>
            </a:r>
            <a:r>
              <a:rPr b="0" lang="en-IN" sz="2500" spc="-1" strike="noStrike">
                <a:solidFill>
                  <a:srgbClr val="9163cb"/>
                </a:solidFill>
                <a:latin typeface="IBM Plex Sans Bold"/>
                <a:ea typeface="DejaVu Sans"/>
              </a:rPr>
              <a:t>Model Selection</a:t>
            </a:r>
            <a:endParaRPr b="0" lang="en-IN" sz="2500" spc="-1" strike="noStrike">
              <a:latin typeface="Arial"/>
            </a:endParaRPr>
          </a:p>
        </p:txBody>
      </p:sp>
      <p:sp>
        <p:nvSpPr>
          <p:cNvPr id="157" name="CustomShape 7"/>
          <p:cNvSpPr/>
          <p:nvPr/>
        </p:nvSpPr>
        <p:spPr>
          <a:xfrm>
            <a:off x="144000" y="576000"/>
            <a:ext cx="5543280" cy="2932200"/>
          </a:xfrm>
          <a:prstGeom prst="rect">
            <a:avLst/>
          </a:prstGeom>
          <a:noFill/>
          <a:ln>
            <a:noFill/>
          </a:ln>
        </p:spPr>
        <p:style>
          <a:lnRef idx="0"/>
          <a:fillRef idx="0"/>
          <a:effectRef idx="0"/>
          <a:fontRef idx="minor"/>
        </p:style>
        <p:txBody>
          <a:bodyPr lIns="0" rIns="0" tIns="0" bIns="0"/>
          <a:p>
            <a:pPr>
              <a:lnSpc>
                <a:spcPts val="7699"/>
              </a:lnSpc>
            </a:pPr>
            <a:r>
              <a:rPr b="0" lang="en-IN" sz="5500" spc="-1" strike="noStrike" u="sng">
                <a:solidFill>
                  <a:srgbClr val="000000"/>
                </a:solidFill>
                <a:uFillTx/>
                <a:latin typeface="IBM Plex Serif Bold"/>
                <a:ea typeface="DejaVu Sans"/>
              </a:rPr>
              <a:t>PROBLEMS AND SOLUTIONS</a:t>
            </a:r>
            <a:endParaRPr b="0" lang="en-IN" sz="5500" spc="-1" strike="noStrike">
              <a:latin typeface="Arial"/>
            </a:endParaRPr>
          </a:p>
        </p:txBody>
      </p:sp>
      <p:pic>
        <p:nvPicPr>
          <p:cNvPr id="158" name="Image 0" descr=""/>
          <p:cNvPicPr/>
          <p:nvPr/>
        </p:nvPicPr>
        <p:blipFill>
          <a:blip r:embed="rId1"/>
          <a:stretch/>
        </p:blipFill>
        <p:spPr>
          <a:xfrm>
            <a:off x="113040" y="-252000"/>
            <a:ext cx="5701320" cy="8228520"/>
          </a:xfrm>
          <a:prstGeom prst="rect">
            <a:avLst/>
          </a:prstGeom>
          <a:ln>
            <a:noFill/>
          </a:ln>
        </p:spPr>
      </p:pic>
      <p:grpSp>
        <p:nvGrpSpPr>
          <p:cNvPr id="159" name="Group 8"/>
          <p:cNvGrpSpPr/>
          <p:nvPr/>
        </p:nvGrpSpPr>
        <p:grpSpPr>
          <a:xfrm>
            <a:off x="6160320" y="936000"/>
            <a:ext cx="1254960" cy="1254960"/>
            <a:chOff x="6160320" y="936000"/>
            <a:chExt cx="1254960" cy="1254960"/>
          </a:xfrm>
        </p:grpSpPr>
        <p:sp>
          <p:nvSpPr>
            <p:cNvPr id="160" name="CustomShape 9"/>
            <p:cNvSpPr/>
            <p:nvPr/>
          </p:nvSpPr>
          <p:spPr>
            <a:xfrm>
              <a:off x="6160320" y="936000"/>
              <a:ext cx="1254960" cy="125496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163cb"/>
            </a:solidFill>
            <a:ln>
              <a:noFill/>
            </a:ln>
          </p:spPr>
          <p:style>
            <a:lnRef idx="0"/>
            <a:fillRef idx="0"/>
            <a:effectRef idx="0"/>
            <a:fontRef idx="minor"/>
          </p:style>
        </p:sp>
      </p:grpSp>
      <p:grpSp>
        <p:nvGrpSpPr>
          <p:cNvPr id="161" name="Group 10"/>
          <p:cNvGrpSpPr/>
          <p:nvPr/>
        </p:nvGrpSpPr>
        <p:grpSpPr>
          <a:xfrm>
            <a:off x="6120000" y="2952000"/>
            <a:ext cx="1254960" cy="1254960"/>
            <a:chOff x="6120000" y="2952000"/>
            <a:chExt cx="1254960" cy="1254960"/>
          </a:xfrm>
        </p:grpSpPr>
        <p:sp>
          <p:nvSpPr>
            <p:cNvPr id="162" name="CustomShape 11"/>
            <p:cNvSpPr/>
            <p:nvPr/>
          </p:nvSpPr>
          <p:spPr>
            <a:xfrm>
              <a:off x="6120000" y="2952000"/>
              <a:ext cx="1254960" cy="125496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163cb"/>
            </a:solidFill>
            <a:ln>
              <a:noFill/>
            </a:ln>
          </p:spPr>
          <p:style>
            <a:lnRef idx="0"/>
            <a:fillRef idx="0"/>
            <a:effectRef idx="0"/>
            <a:fontRef idx="minor"/>
          </p:style>
        </p:sp>
      </p:grpSp>
      <p:grpSp>
        <p:nvGrpSpPr>
          <p:cNvPr id="163" name="Group 12"/>
          <p:cNvGrpSpPr/>
          <p:nvPr/>
        </p:nvGrpSpPr>
        <p:grpSpPr>
          <a:xfrm>
            <a:off x="6120000" y="5201640"/>
            <a:ext cx="1135440" cy="1276200"/>
            <a:chOff x="6120000" y="5201640"/>
            <a:chExt cx="1135440" cy="1276200"/>
          </a:xfrm>
        </p:grpSpPr>
        <p:sp>
          <p:nvSpPr>
            <p:cNvPr id="164" name="CustomShape 13"/>
            <p:cNvSpPr/>
            <p:nvPr/>
          </p:nvSpPr>
          <p:spPr>
            <a:xfrm rot="21532800">
              <a:off x="6132240" y="5212440"/>
              <a:ext cx="1110960" cy="1254600"/>
            </a:xfrm>
            <a:custGeom>
              <a:avLst/>
              <a:gdLst/>
              <a:ah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163cb"/>
            </a:solidFill>
            <a:ln>
              <a:noFill/>
            </a:ln>
          </p:spPr>
          <p:style>
            <a:lnRef idx="0"/>
            <a:fillRef idx="0"/>
            <a:effectRef idx="0"/>
            <a:fontRef idx="minor"/>
          </p:style>
        </p:sp>
      </p:grpSp>
      <p:sp>
        <p:nvSpPr>
          <p:cNvPr id="165" name="CustomShape 14"/>
          <p:cNvSpPr/>
          <p:nvPr/>
        </p:nvSpPr>
        <p:spPr>
          <a:xfrm>
            <a:off x="6624000" y="1282680"/>
            <a:ext cx="428040" cy="660600"/>
          </a:xfrm>
          <a:custGeom>
            <a:avLst/>
            <a:gdLst/>
            <a:ahLst/>
            <a:rect l="l" t="t" r="r" b="b"/>
            <a:pathLst>
              <a:path w="429207" h="621221">
                <a:moveTo>
                  <a:pt x="0" y="0"/>
                </a:moveTo>
                <a:lnTo>
                  <a:pt x="429207" y="0"/>
                </a:lnTo>
                <a:lnTo>
                  <a:pt x="429207" y="621221"/>
                </a:lnTo>
                <a:lnTo>
                  <a:pt x="0" y="621221"/>
                </a:lnTo>
                <a:lnTo>
                  <a:pt x="0" y="0"/>
                </a:lnTo>
                <a:close/>
              </a:path>
            </a:pathLst>
          </a:custGeom>
          <a:blipFill rotWithShape="0">
            <a:blip r:embed="rId2"/>
            <a:stretch>
              <a:fillRect/>
            </a:stretch>
          </a:blipFill>
          <a:ln>
            <a:noFill/>
          </a:ln>
        </p:spPr>
        <p:style>
          <a:lnRef idx="0"/>
          <a:fillRef idx="0"/>
          <a:effectRef idx="0"/>
          <a:fontRef idx="minor"/>
        </p:style>
      </p:sp>
      <p:sp>
        <p:nvSpPr>
          <p:cNvPr id="166" name="CustomShape 15"/>
          <p:cNvSpPr/>
          <p:nvPr/>
        </p:nvSpPr>
        <p:spPr>
          <a:xfrm>
            <a:off x="6408000" y="3240000"/>
            <a:ext cx="702720" cy="698040"/>
          </a:xfrm>
          <a:custGeom>
            <a:avLst/>
            <a:gdLst/>
            <a:ahLst/>
            <a:rect l="l" t="t" r="r" b="b"/>
            <a:pathLst>
              <a:path w="703689" h="699035">
                <a:moveTo>
                  <a:pt x="0" y="0"/>
                </a:moveTo>
                <a:lnTo>
                  <a:pt x="703689" y="0"/>
                </a:lnTo>
                <a:lnTo>
                  <a:pt x="703689" y="699035"/>
                </a:lnTo>
                <a:lnTo>
                  <a:pt x="0" y="699035"/>
                </a:lnTo>
                <a:lnTo>
                  <a:pt x="0" y="0"/>
                </a:lnTo>
                <a:close/>
              </a:path>
            </a:pathLst>
          </a:custGeom>
          <a:blipFill rotWithShape="0">
            <a:blip r:embed="rId3"/>
            <a:stretch>
              <a:fillRect/>
            </a:stretch>
          </a:blipFill>
          <a:ln>
            <a:noFill/>
          </a:ln>
        </p:spPr>
        <p:style>
          <a:lnRef idx="0"/>
          <a:fillRef idx="0"/>
          <a:effectRef idx="0"/>
          <a:fontRef idx="minor"/>
        </p:style>
      </p:sp>
      <p:sp>
        <p:nvSpPr>
          <p:cNvPr id="167" name="CustomShape 16"/>
          <p:cNvSpPr/>
          <p:nvPr/>
        </p:nvSpPr>
        <p:spPr>
          <a:xfrm>
            <a:off x="6408000" y="5616000"/>
            <a:ext cx="468360" cy="527760"/>
          </a:xfrm>
          <a:custGeom>
            <a:avLst/>
            <a:gdLst/>
            <a:ahLst/>
            <a:rect l="l" t="t" r="r" b="b"/>
            <a:pathLst>
              <a:path w="469320" h="528947">
                <a:moveTo>
                  <a:pt x="0" y="0"/>
                </a:moveTo>
                <a:lnTo>
                  <a:pt x="469320" y="0"/>
                </a:lnTo>
                <a:lnTo>
                  <a:pt x="469320" y="528947"/>
                </a:lnTo>
                <a:lnTo>
                  <a:pt x="0" y="528947"/>
                </a:lnTo>
                <a:lnTo>
                  <a:pt x="0" y="0"/>
                </a:lnTo>
                <a:close/>
              </a:path>
            </a:pathLst>
          </a:custGeom>
          <a:blipFill rotWithShape="0">
            <a:blip r:embed="rId4"/>
            <a:stretch>
              <a:fillRect/>
            </a:stretch>
          </a:blipFill>
          <a:ln>
            <a:no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542160" y="144000"/>
            <a:ext cx="5260320" cy="1812600"/>
          </a:xfrm>
          <a:prstGeom prst="rect">
            <a:avLst/>
          </a:prstGeom>
          <a:noFill/>
          <a:ln>
            <a:noFill/>
          </a:ln>
        </p:spPr>
        <p:style>
          <a:lnRef idx="0"/>
          <a:fillRef idx="0"/>
          <a:effectRef idx="0"/>
          <a:fontRef idx="minor"/>
        </p:style>
        <p:txBody>
          <a:bodyPr lIns="0" rIns="0" tIns="0" bIns="0"/>
          <a:p>
            <a:pPr>
              <a:lnSpc>
                <a:spcPts val="7140"/>
              </a:lnSpc>
            </a:pPr>
            <a:r>
              <a:rPr b="0" lang="en-IN" sz="4400" spc="-1" strike="noStrike">
                <a:solidFill>
                  <a:srgbClr val="2c3f42"/>
                </a:solidFill>
                <a:latin typeface="Bitter"/>
                <a:ea typeface="DejaVu Sans"/>
              </a:rPr>
              <a:t>REQUIREMENTS SPECIFICATION</a:t>
            </a:r>
            <a:r>
              <a:rPr b="0" lang="en-IN" sz="5100" spc="-1" strike="noStrike">
                <a:solidFill>
                  <a:srgbClr val="2c3f42"/>
                </a:solidFill>
                <a:latin typeface="Bitter"/>
                <a:ea typeface="DejaVu Sans"/>
              </a:rPr>
              <a:t>:</a:t>
            </a:r>
            <a:endParaRPr b="0" lang="en-IN" sz="5100" spc="-1" strike="noStrike">
              <a:latin typeface="Arial"/>
            </a:endParaRPr>
          </a:p>
        </p:txBody>
      </p:sp>
      <p:sp>
        <p:nvSpPr>
          <p:cNvPr id="169" name="CustomShape 2"/>
          <p:cNvSpPr/>
          <p:nvPr/>
        </p:nvSpPr>
        <p:spPr>
          <a:xfrm>
            <a:off x="1151280" y="2160000"/>
            <a:ext cx="4680000" cy="1777320"/>
          </a:xfrm>
          <a:prstGeom prst="rect">
            <a:avLst/>
          </a:prstGeom>
          <a:noFill/>
          <a:ln>
            <a:noFill/>
          </a:ln>
        </p:spPr>
        <p:style>
          <a:lnRef idx="0"/>
          <a:fillRef idx="0"/>
          <a:effectRef idx="0"/>
          <a:fontRef idx="minor"/>
        </p:style>
        <p:txBody>
          <a:bodyPr lIns="0" rIns="0" tIns="0" bIns="0"/>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Hard disk: 500 GB and above.</a:t>
            </a:r>
            <a:endParaRPr b="0" lang="en-IN" sz="2500" spc="-1" strike="noStrike">
              <a:latin typeface="Arial"/>
            </a:endParaRPr>
          </a:p>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Processor: i3 and above.</a:t>
            </a:r>
            <a:endParaRPr b="0" lang="en-IN" sz="2500" spc="-1" strike="noStrike">
              <a:latin typeface="Arial"/>
            </a:endParaRPr>
          </a:p>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Ram: 4GB and above.</a:t>
            </a:r>
            <a:endParaRPr b="0" lang="en-IN" sz="2500" spc="-1" strike="noStrike">
              <a:latin typeface="Arial"/>
            </a:endParaRPr>
          </a:p>
        </p:txBody>
      </p:sp>
      <p:sp>
        <p:nvSpPr>
          <p:cNvPr id="170" name="CustomShape 3"/>
          <p:cNvSpPr/>
          <p:nvPr/>
        </p:nvSpPr>
        <p:spPr>
          <a:xfrm>
            <a:off x="698400" y="4224600"/>
            <a:ext cx="6860880" cy="1462680"/>
          </a:xfrm>
          <a:prstGeom prst="rect">
            <a:avLst/>
          </a:prstGeom>
          <a:noFill/>
          <a:ln>
            <a:noFill/>
          </a:ln>
        </p:spPr>
        <p:style>
          <a:lnRef idx="0"/>
          <a:fillRef idx="0"/>
          <a:effectRef idx="0"/>
          <a:fontRef idx="minor"/>
        </p:style>
        <p:txBody>
          <a:bodyPr lIns="0" rIns="0" tIns="0" bIns="0"/>
          <a:p>
            <a:pPr>
              <a:lnSpc>
                <a:spcPts val="5763"/>
              </a:lnSpc>
            </a:pPr>
            <a:r>
              <a:rPr b="0" lang="en-IN" sz="4120" spc="-1" strike="noStrike">
                <a:solidFill>
                  <a:srgbClr val="2c3f42"/>
                </a:solidFill>
                <a:latin typeface="Bitter"/>
                <a:ea typeface="DejaVu Sans"/>
              </a:rPr>
              <a:t>SOFTWARE  REQUIREMENTS :</a:t>
            </a:r>
            <a:endParaRPr b="0" lang="en-IN" sz="4120" spc="-1" strike="noStrike">
              <a:latin typeface="Arial"/>
            </a:endParaRPr>
          </a:p>
        </p:txBody>
      </p:sp>
      <p:sp>
        <p:nvSpPr>
          <p:cNvPr id="171" name="CustomShape 4"/>
          <p:cNvSpPr/>
          <p:nvPr/>
        </p:nvSpPr>
        <p:spPr>
          <a:xfrm>
            <a:off x="1152000" y="5832000"/>
            <a:ext cx="6681960" cy="1777320"/>
          </a:xfrm>
          <a:prstGeom prst="rect">
            <a:avLst/>
          </a:prstGeom>
          <a:noFill/>
          <a:ln>
            <a:noFill/>
          </a:ln>
        </p:spPr>
        <p:style>
          <a:lnRef idx="0"/>
          <a:fillRef idx="0"/>
          <a:effectRef idx="0"/>
          <a:fontRef idx="minor"/>
        </p:style>
        <p:txBody>
          <a:bodyPr lIns="0" rIns="0" tIns="0" bIns="0"/>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Operating System: Linux</a:t>
            </a:r>
            <a:endParaRPr b="0" lang="en-IN" sz="2500" spc="-1" strike="noStrike">
              <a:latin typeface="Arial"/>
            </a:endParaRPr>
          </a:p>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Software: python</a:t>
            </a:r>
            <a:endParaRPr b="0" lang="en-IN" sz="2500" spc="-1" strike="noStrike">
              <a:latin typeface="Arial"/>
            </a:endParaRPr>
          </a:p>
          <a:p>
            <a:pPr lvl="1" marL="539640" indent="-268920" algn="just">
              <a:lnSpc>
                <a:spcPts val="3501"/>
              </a:lnSpc>
              <a:buClr>
                <a:srgbClr val="000000"/>
              </a:buClr>
              <a:buFont typeface="Arial"/>
              <a:buChar char="•"/>
            </a:pPr>
            <a:r>
              <a:rPr b="0" lang="en-IN" sz="2500" spc="-1" strike="noStrike">
                <a:solidFill>
                  <a:srgbClr val="000000"/>
                </a:solidFill>
                <a:latin typeface="IBM Plex Sans"/>
                <a:ea typeface="DejaVu Sans"/>
              </a:rPr>
              <a:t>Tools :Anaconda (Jupyter Note Book IDE)</a:t>
            </a:r>
            <a:endParaRPr b="0" lang="en-IN" sz="2500" spc="-1" strike="noStrike">
              <a:latin typeface="Arial"/>
            </a:endParaRPr>
          </a:p>
        </p:txBody>
      </p:sp>
      <p:pic>
        <p:nvPicPr>
          <p:cNvPr id="172" name="Image 0" descr=""/>
          <p:cNvPicPr/>
          <p:nvPr/>
        </p:nvPicPr>
        <p:blipFill>
          <a:blip r:embed="rId1"/>
          <a:stretch/>
        </p:blipFill>
        <p:spPr>
          <a:xfrm>
            <a:off x="9144360" y="360"/>
            <a:ext cx="5485320" cy="8228520"/>
          </a:xfrm>
          <a:prstGeom prst="rect">
            <a:avLst/>
          </a:prstGeom>
          <a:ln>
            <a:noFill/>
          </a:ln>
        </p:spPr>
      </p:pic>
      <p:pic>
        <p:nvPicPr>
          <p:cNvPr id="173" name="" descr=""/>
          <p:cNvPicPr/>
          <p:nvPr/>
        </p:nvPicPr>
        <p:blipFill>
          <a:blip r:embed="rId2"/>
          <a:stretch/>
        </p:blipFill>
        <p:spPr>
          <a:xfrm>
            <a:off x="9360000" y="2448000"/>
            <a:ext cx="4895280" cy="3527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6408000" y="1512000"/>
            <a:ext cx="7631280" cy="5975280"/>
          </a:xfrm>
          <a:custGeom>
            <a:avLst/>
            <a:gdLst/>
            <a:ahLst/>
            <a:rect l="l" t="t" r="r" b="b"/>
            <a:pathLst>
              <a:path w="6600580" h="8964286">
                <a:moveTo>
                  <a:pt x="0" y="0"/>
                </a:moveTo>
                <a:lnTo>
                  <a:pt x="6600579" y="0"/>
                </a:lnTo>
                <a:lnTo>
                  <a:pt x="6600579" y="8964286"/>
                </a:lnTo>
                <a:lnTo>
                  <a:pt x="0" y="8964286"/>
                </a:lnTo>
                <a:lnTo>
                  <a:pt x="0" y="0"/>
                </a:lnTo>
                <a:close/>
              </a:path>
            </a:pathLst>
          </a:custGeom>
          <a:blipFill rotWithShape="0">
            <a:blip r:embed="rId1"/>
            <a:stretch>
              <a:fillRect l="0" t="1115912" r="2544456" b="1551159"/>
            </a:stretch>
          </a:blipFill>
          <a:ln>
            <a:noFill/>
          </a:ln>
        </p:spPr>
        <p:style>
          <a:lnRef idx="0"/>
          <a:fillRef idx="0"/>
          <a:effectRef idx="0"/>
          <a:fontRef idx="minor"/>
        </p:style>
      </p:sp>
      <p:sp>
        <p:nvSpPr>
          <p:cNvPr id="175" name="CustomShape 2"/>
          <p:cNvSpPr/>
          <p:nvPr/>
        </p:nvSpPr>
        <p:spPr>
          <a:xfrm>
            <a:off x="6624000" y="310680"/>
            <a:ext cx="7199280" cy="1272600"/>
          </a:xfrm>
          <a:prstGeom prst="rect">
            <a:avLst/>
          </a:prstGeom>
          <a:noFill/>
          <a:ln>
            <a:noFill/>
          </a:ln>
        </p:spPr>
        <p:style>
          <a:lnRef idx="0"/>
          <a:fillRef idx="0"/>
          <a:effectRef idx="0"/>
          <a:fontRef idx="minor"/>
        </p:style>
        <p:txBody>
          <a:bodyPr lIns="90000" rIns="90000" tIns="45000" bIns="45000"/>
          <a:p>
            <a:pPr>
              <a:lnSpc>
                <a:spcPct val="100000"/>
              </a:lnSpc>
            </a:pPr>
            <a:r>
              <a:rPr b="0" lang="en-IN" sz="4000" spc="-1" strike="noStrike">
                <a:solidFill>
                  <a:srgbClr val="aa55a1"/>
                </a:solidFill>
                <a:latin typeface="Bitter"/>
                <a:ea typeface="DejaVu Sans"/>
              </a:rPr>
              <a:t>ARCHITECTURE DIAGRAM</a:t>
            </a:r>
            <a:endParaRPr b="0" lang="en-IN" sz="4000" spc="-1" strike="noStrike">
              <a:latin typeface="Arial"/>
            </a:endParaRPr>
          </a:p>
        </p:txBody>
      </p:sp>
      <p:pic>
        <p:nvPicPr>
          <p:cNvPr id="176" name="Image 0" descr=""/>
          <p:cNvPicPr/>
          <p:nvPr/>
        </p:nvPicPr>
        <p:blipFill>
          <a:blip r:embed="rId2"/>
          <a:stretch/>
        </p:blipFill>
        <p:spPr>
          <a:xfrm>
            <a:off x="0" y="0"/>
            <a:ext cx="5485320" cy="8228520"/>
          </a:xfrm>
          <a:prstGeom prst="rect">
            <a:avLst/>
          </a:prstGeom>
          <a:ln>
            <a:noFill/>
          </a:ln>
        </p:spPr>
      </p:pic>
      <p:pic>
        <p:nvPicPr>
          <p:cNvPr id="177" name="" descr=""/>
          <p:cNvPicPr/>
          <p:nvPr/>
        </p:nvPicPr>
        <p:blipFill>
          <a:blip r:embed="rId3"/>
          <a:stretch/>
        </p:blipFill>
        <p:spPr>
          <a:xfrm>
            <a:off x="567720" y="3312000"/>
            <a:ext cx="4399560" cy="10371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936000" y="642960"/>
            <a:ext cx="6900480" cy="1012320"/>
          </a:xfrm>
          <a:prstGeom prst="rect">
            <a:avLst/>
          </a:prstGeom>
          <a:noFill/>
          <a:ln>
            <a:noFill/>
          </a:ln>
        </p:spPr>
        <p:style>
          <a:lnRef idx="0"/>
          <a:fillRef idx="0"/>
          <a:effectRef idx="0"/>
          <a:fontRef idx="minor"/>
        </p:style>
        <p:txBody>
          <a:bodyPr lIns="0" rIns="0" tIns="0" bIns="0"/>
          <a:p>
            <a:pPr>
              <a:lnSpc>
                <a:spcPts val="7980"/>
              </a:lnSpc>
            </a:pPr>
            <a:r>
              <a:rPr b="0" lang="en-IN" sz="4000" spc="-1" strike="noStrike">
                <a:solidFill>
                  <a:srgbClr val="9163cb"/>
                </a:solidFill>
                <a:latin typeface="Bitter"/>
                <a:ea typeface="DejaVu Sans"/>
              </a:rPr>
              <a:t>EXISTING SYSTEM:</a:t>
            </a:r>
            <a:endParaRPr b="0" lang="en-IN" sz="4000" spc="-1" strike="noStrike">
              <a:latin typeface="Arial"/>
            </a:endParaRPr>
          </a:p>
        </p:txBody>
      </p:sp>
      <p:sp>
        <p:nvSpPr>
          <p:cNvPr id="179" name="CustomShape 2"/>
          <p:cNvSpPr/>
          <p:nvPr/>
        </p:nvSpPr>
        <p:spPr>
          <a:xfrm>
            <a:off x="432000" y="1877040"/>
            <a:ext cx="12959280" cy="6487200"/>
          </a:xfrm>
          <a:prstGeom prst="rect">
            <a:avLst/>
          </a:prstGeom>
          <a:noFill/>
          <a:ln>
            <a:noFill/>
          </a:ln>
        </p:spPr>
        <p:style>
          <a:lnRef idx="0"/>
          <a:fillRef idx="0"/>
          <a:effectRef idx="0"/>
          <a:fontRef idx="minor"/>
        </p:style>
        <p:txBody>
          <a:bodyPr lIns="0" rIns="0" tIns="0" bIns="0"/>
          <a:p>
            <a:pPr lvl="1" marL="690840" indent="-344520" algn="just">
              <a:lnSpc>
                <a:spcPts val="4479"/>
              </a:lnSpc>
              <a:buClr>
                <a:srgbClr val="000000"/>
              </a:buClr>
              <a:buFont typeface="Arial"/>
              <a:buChar char="•"/>
            </a:pPr>
            <a:r>
              <a:rPr b="0" lang="en-IN" sz="2600" spc="-1" strike="noStrike">
                <a:solidFill>
                  <a:srgbClr val="2c3f42"/>
                </a:solidFill>
                <a:latin typeface="Bitter"/>
                <a:ea typeface="DejaVu Sans"/>
              </a:rPr>
              <a:t>The existing system for Big Mart sales prediction typically involves using data from historical sales records, product attributes, and store information. Various machine learning algorithms, such as regression models may be employed.</a:t>
            </a:r>
            <a:endParaRPr b="0" lang="en-IN" sz="2600" spc="-1" strike="noStrike">
              <a:latin typeface="Arial"/>
            </a:endParaRPr>
          </a:p>
          <a:p>
            <a:pPr lvl="1" marL="690840" indent="-344520" algn="just">
              <a:lnSpc>
                <a:spcPts val="4479"/>
              </a:lnSpc>
              <a:buClr>
                <a:srgbClr val="000000"/>
              </a:buClr>
              <a:buFont typeface="Arial"/>
              <a:buChar char="•"/>
            </a:pPr>
            <a:r>
              <a:rPr b="0" lang="en-IN" sz="2600" spc="-1" strike="noStrike">
                <a:solidFill>
                  <a:srgbClr val="2c3f42"/>
                </a:solidFill>
                <a:latin typeface="Bitter"/>
                <a:ea typeface="DejaVu Sans"/>
              </a:rPr>
              <a:t>The accuracy that these machine learning models providing which is not meeting the expectations of customers sale suitability so that it may lead to failure in the accurate prediction of sales in the Big Mart products.</a:t>
            </a:r>
            <a:endParaRPr b="0" lang="en-IN" sz="2600" spc="-1" strike="noStrike">
              <a:latin typeface="Arial"/>
            </a:endParaRPr>
          </a:p>
          <a:p>
            <a:pPr lvl="1" marL="690840" indent="-344520" algn="just">
              <a:lnSpc>
                <a:spcPts val="4479"/>
              </a:lnSpc>
              <a:buClr>
                <a:srgbClr val="000000"/>
              </a:buClr>
              <a:buFont typeface="Arial"/>
              <a:buChar char="•"/>
            </a:pPr>
            <a:r>
              <a:rPr b="0" lang="en-IN" sz="2600" spc="-1" strike="noStrike">
                <a:solidFill>
                  <a:srgbClr val="2c3f42"/>
                </a:solidFill>
                <a:latin typeface="Bitter"/>
                <a:ea typeface="DejaVu Sans"/>
              </a:rPr>
              <a:t>Existing system models prediction analysis which gives less accuracy.</a:t>
            </a:r>
            <a:endParaRPr b="0" lang="en-IN" sz="2600" spc="-1" strike="noStrike">
              <a:latin typeface="Arial"/>
            </a:endParaRPr>
          </a:p>
          <a:p>
            <a:pPr lvl="1" marL="690840" indent="-344520" algn="just">
              <a:lnSpc>
                <a:spcPts val="4479"/>
              </a:lnSpc>
              <a:buClr>
                <a:srgbClr val="000000"/>
              </a:buClr>
              <a:buFont typeface="Arial"/>
              <a:buChar char="•"/>
            </a:pPr>
            <a:r>
              <a:rPr b="0" lang="en-IN" sz="2600" spc="-1" strike="noStrike">
                <a:solidFill>
                  <a:srgbClr val="2c3f42"/>
                </a:solidFill>
                <a:latin typeface="Bitter"/>
                <a:ea typeface="DejaVu Sans"/>
              </a:rPr>
              <a:t>In order to overcome the problems we introduces a new model.</a:t>
            </a:r>
            <a:endParaRPr b="0" lang="en-IN" sz="2600" spc="-1" strike="noStrike">
              <a:latin typeface="Arial"/>
            </a:endParaRPr>
          </a:p>
          <a:p>
            <a:pPr algn="just">
              <a:lnSpc>
                <a:spcPts val="3501"/>
              </a:lnSpc>
            </a:pPr>
            <a:endParaRPr b="0" lang="en-IN" sz="2600" spc="-1" strike="noStrike">
              <a:latin typeface="Arial"/>
            </a:endParaRPr>
          </a:p>
          <a:p>
            <a:pPr algn="just">
              <a:lnSpc>
                <a:spcPts val="3640"/>
              </a:lnSpc>
            </a:pPr>
            <a:endParaRPr b="0" lang="en-IN" sz="2600" spc="-1" strike="noStrike">
              <a:latin typeface="Arial"/>
            </a:endParaRPr>
          </a:p>
          <a:p>
            <a:pPr algn="just">
              <a:lnSpc>
                <a:spcPts val="3640"/>
              </a:lnSpc>
            </a:pPr>
            <a:endParaRPr b="0" lang="en-IN" sz="26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Image 0" descr=""/>
          <p:cNvPicPr/>
          <p:nvPr/>
        </p:nvPicPr>
        <p:blipFill>
          <a:blip r:embed="rId1"/>
          <a:stretch/>
        </p:blipFill>
        <p:spPr>
          <a:xfrm>
            <a:off x="9144720" y="720"/>
            <a:ext cx="5485320" cy="8228520"/>
          </a:xfrm>
          <a:prstGeom prst="rect">
            <a:avLst/>
          </a:prstGeom>
          <a:ln>
            <a:noFill/>
          </a:ln>
        </p:spPr>
      </p:pic>
      <p:pic>
        <p:nvPicPr>
          <p:cNvPr id="181" name="" descr=""/>
          <p:cNvPicPr/>
          <p:nvPr/>
        </p:nvPicPr>
        <p:blipFill>
          <a:blip r:embed="rId2"/>
          <a:stretch/>
        </p:blipFill>
        <p:spPr>
          <a:xfrm>
            <a:off x="10080000" y="864000"/>
            <a:ext cx="3887280" cy="6623280"/>
          </a:xfrm>
          <a:prstGeom prst="rect">
            <a:avLst/>
          </a:prstGeom>
          <a:ln>
            <a:noFill/>
          </a:ln>
        </p:spPr>
      </p:pic>
      <p:sp>
        <p:nvSpPr>
          <p:cNvPr id="182" name="CustomShape 1"/>
          <p:cNvSpPr/>
          <p:nvPr/>
        </p:nvSpPr>
        <p:spPr>
          <a:xfrm>
            <a:off x="334080" y="1002960"/>
            <a:ext cx="8161200" cy="1012320"/>
          </a:xfrm>
          <a:prstGeom prst="rect">
            <a:avLst/>
          </a:prstGeom>
          <a:noFill/>
          <a:ln>
            <a:noFill/>
          </a:ln>
        </p:spPr>
        <p:style>
          <a:lnRef idx="0"/>
          <a:fillRef idx="0"/>
          <a:effectRef idx="0"/>
          <a:fontRef idx="minor"/>
        </p:style>
        <p:txBody>
          <a:bodyPr lIns="0" rIns="0" tIns="0" bIns="0"/>
          <a:p>
            <a:pPr>
              <a:lnSpc>
                <a:spcPts val="7980"/>
              </a:lnSpc>
            </a:pPr>
            <a:r>
              <a:rPr b="0" lang="en-IN" sz="4000" spc="-1" strike="noStrike">
                <a:solidFill>
                  <a:srgbClr val="f58220"/>
                </a:solidFill>
                <a:latin typeface="Bitter"/>
                <a:ea typeface="DejaVu Sans"/>
              </a:rPr>
              <a:t>PROPOSED WORK:</a:t>
            </a:r>
            <a:endParaRPr b="0" lang="en-IN" sz="4000" spc="-1" strike="noStrike">
              <a:latin typeface="Arial"/>
            </a:endParaRPr>
          </a:p>
        </p:txBody>
      </p:sp>
      <p:sp>
        <p:nvSpPr>
          <p:cNvPr id="183" name="CustomShape 2"/>
          <p:cNvSpPr/>
          <p:nvPr/>
        </p:nvSpPr>
        <p:spPr>
          <a:xfrm>
            <a:off x="376920" y="2176200"/>
            <a:ext cx="8118360" cy="6665400"/>
          </a:xfrm>
          <a:prstGeom prst="rect">
            <a:avLst/>
          </a:prstGeom>
          <a:noFill/>
          <a:ln>
            <a:noFill/>
          </a:ln>
        </p:spPr>
        <p:style>
          <a:lnRef idx="0"/>
          <a:fillRef idx="0"/>
          <a:effectRef idx="0"/>
          <a:fontRef idx="minor"/>
        </p:style>
        <p:txBody>
          <a:bodyPr lIns="0" rIns="0" tIns="0" bIns="0"/>
          <a:p>
            <a:pPr algn="just">
              <a:lnSpc>
                <a:spcPts val="4479"/>
              </a:lnSpc>
            </a:pPr>
            <a:r>
              <a:rPr b="0" lang="en-IN" sz="2400" spc="-1" strike="noStrike">
                <a:solidFill>
                  <a:srgbClr val="2c3f42"/>
                </a:solidFill>
                <a:latin typeface="BItter"/>
                <a:ea typeface="DejaVu Sans"/>
              </a:rPr>
              <a:t>The system that we introduced is called XGBRF Regressor machine leraning model which has a best accuracy rate in the Big Mart sales prediction system which results accurate sales that suits for the Big Mart.After comparing and taking an analysis of the different machine learning algorithms we conclude that the XGBRF Regressor is the best one which has a high accuracy rate when compares to the exiting algorithms.</a:t>
            </a:r>
            <a:endParaRPr b="0" lang="en-IN" sz="2400" spc="-1" strike="noStrike">
              <a:latin typeface="Arial"/>
            </a:endParaRPr>
          </a:p>
          <a:p>
            <a:pPr algn="just">
              <a:lnSpc>
                <a:spcPts val="4059"/>
              </a:lnSpc>
            </a:pPr>
            <a:endParaRPr b="0" lang="en-IN" sz="2400" spc="-1" strike="noStrike">
              <a:latin typeface="Arial"/>
            </a:endParaRPr>
          </a:p>
          <a:p>
            <a:pPr algn="just">
              <a:lnSpc>
                <a:spcPts val="4059"/>
              </a:lnSpc>
            </a:pPr>
            <a:endParaRPr b="0" lang="en-IN" sz="2400" spc="-1" strike="noStrike">
              <a:latin typeface="Arial"/>
            </a:endParaRPr>
          </a:p>
          <a:p>
            <a:pPr algn="just">
              <a:lnSpc>
                <a:spcPts val="4059"/>
              </a:lnSpc>
            </a:pPr>
            <a:endParaRPr b="0" lang="en-IN" sz="2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TotalTime>
  <Application>LibreOffice/6.0.7.3$Linux_X86_64 LibreOffice_project/00m0$Build-3</Applicat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2024-07-14T10:41:02Z</dcterms:created>
  <dc:creator>PptxGenJS</dc:creator>
  <dc:description/>
  <dc:language>en-IN</dc:language>
  <cp:lastModifiedBy/>
  <dcterms:modified xsi:type="dcterms:W3CDTF">2025-02-09T15:18:28Z</dcterms:modified>
  <cp:revision>7</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10</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10</vt:i4>
  </property>
</Properties>
</file>